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0287000" cy="18288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838967" y="674067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alphaModFix amt="30000"/>
          </a:blip>
          <a:stretch/>
        </p:blipFill>
        <p:spPr bwMode="auto">
          <a:xfrm rot="1398259">
            <a:off x="994248" y="3077541"/>
            <a:ext cx="1351028" cy="106362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alphaModFix amt="30000"/>
          </a:blip>
          <a:stretch/>
        </p:blipFill>
        <p:spPr bwMode="auto">
          <a:xfrm rot="-2866642" flipH="1">
            <a:off x="7287924" y="985538"/>
            <a:ext cx="1291543" cy="101679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1117369" y="6113189"/>
            <a:ext cx="815228" cy="821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2375680" y="396801"/>
            <a:ext cx="815228" cy="821200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5">
            <a:alphaModFix amt="30000"/>
          </a:blip>
          <a:stretch/>
        </p:blipFill>
        <p:spPr bwMode="auto">
          <a:xfrm rot="-1288588">
            <a:off x="7529370" y="3628886"/>
            <a:ext cx="1181173" cy="1561647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6474" y="1237745"/>
            <a:ext cx="8731671" cy="8229600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564067" y="396801"/>
            <a:ext cx="1515208" cy="2144210"/>
          </a:xfrm>
          <a:prstGeom prst="rect">
            <a:avLst/>
          </a:prstGeom>
        </p:spPr>
      </p:pic>
      <p:grpSp>
        <p:nvGrpSpPr>
          <p:cNvPr id="16" name="Group 18"/>
          <p:cNvGrpSpPr/>
          <p:nvPr/>
        </p:nvGrpSpPr>
        <p:grpSpPr bwMode="auto">
          <a:xfrm>
            <a:off x="9888768" y="3105158"/>
            <a:ext cx="7621545" cy="2593400"/>
            <a:chOff x="0" y="0"/>
            <a:chExt cx="7621545" cy="2593400"/>
          </a:xfrm>
        </p:grpSpPr>
        <p:sp>
          <p:nvSpPr>
            <p:cNvPr id="17" name="TextBox 19"/>
            <p:cNvSpPr>
              <a:spLocks/>
            </p:cNvSpPr>
            <p:nvPr/>
          </p:nvSpPr>
          <p:spPr bwMode="auto">
            <a:xfrm>
              <a:off x="0" y="0"/>
              <a:ext cx="7103199" cy="89055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  <a:defRPr/>
              </a:pPr>
              <a:r>
                <a:rPr lang="en-US" sz="7000" b="1" spc="70">
                  <a:solidFill>
                    <a:schemeClr val="bg1"/>
                  </a:solidFill>
                  <a:latin typeface="Comic Sans MS"/>
                </a:rPr>
                <a:t>REALLY SKILLS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TextBox 20"/>
            <p:cNvSpPr>
              <a:spLocks/>
            </p:cNvSpPr>
            <p:nvPr/>
          </p:nvSpPr>
          <p:spPr bwMode="auto">
            <a:xfrm>
              <a:off x="517589" y="1259865"/>
              <a:ext cx="7103955" cy="133353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50"/>
                </a:lnSpc>
                <a:defRPr/>
              </a:pP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I региональный инклюзивный профориентационный лагерь</a:t>
              </a:r>
              <a:endParaRPr b="1"/>
            </a:p>
          </p:txBody>
        </p:sp>
      </p:grpSp>
      <p:grpSp>
        <p:nvGrpSpPr>
          <p:cNvPr id="19" name="Group 12"/>
          <p:cNvGrpSpPr/>
          <p:nvPr/>
        </p:nvGrpSpPr>
        <p:grpSpPr bwMode="auto">
          <a:xfrm>
            <a:off x="18285115" y="9430332"/>
            <a:ext cx="267153" cy="267153"/>
            <a:chOff x="0" y="0"/>
            <a:chExt cx="6350000" cy="6350000"/>
          </a:xfrm>
        </p:grpSpPr>
        <p:sp>
          <p:nvSpPr>
            <p:cNvPr id="20" name="Freeform 13"/>
            <p:cNvSpPr/>
            <p:nvPr/>
          </p:nvSpPr>
          <p:spPr bwMode="auto"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1">
            <a:off x="14350847" y="685596"/>
            <a:ext cx="1029779" cy="134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B39B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342684" y="674067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85D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grpSp>
        <p:nvGrpSpPr>
          <p:cNvPr id="9" name="Group 7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1" name="Freeform 9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2" name="TextBox 10"/>
            <p:cNvSpPr>
              <a:spLocks/>
            </p:cNvSpPr>
            <p:nvPr/>
          </p:nvSpPr>
          <p:spPr bwMode="auto">
            <a:xfrm>
              <a:off x="0" y="38751"/>
              <a:ext cx="3088833" cy="2376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  <a:defRPr/>
              </a:pPr>
              <a:r>
                <a:rPr lang="en-US" sz="1350" spc="67">
                  <a:solidFill>
                    <a:srgbClr val="FFFFFF"/>
                  </a:solidFill>
                  <a:latin typeface="Montserrat Semi-Bold Bold"/>
                </a:rPr>
                <a:t>10</a:t>
              </a:r>
              <a:endParaRPr/>
            </a:p>
          </p:txBody>
        </p:sp>
      </p:grpSp>
      <p:sp>
        <p:nvSpPr>
          <p:cNvPr id="13" name="TextBox 11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2"/>
          <a:srcRect b="27961"/>
          <a:stretch/>
        </p:blipFill>
        <p:spPr bwMode="auto">
          <a:xfrm>
            <a:off x="1798564" y="1385433"/>
            <a:ext cx="6697664" cy="7797805"/>
          </a:xfrm>
          <a:prstGeom prst="rect">
            <a:avLst/>
          </a:prstGeom>
        </p:spPr>
      </p:pic>
      <p:grpSp>
        <p:nvGrpSpPr>
          <p:cNvPr id="15" name="Group 13"/>
          <p:cNvGrpSpPr/>
          <p:nvPr/>
        </p:nvGrpSpPr>
        <p:grpSpPr bwMode="auto">
          <a:xfrm>
            <a:off x="9411734" y="2514173"/>
            <a:ext cx="7996237" cy="4886476"/>
            <a:chOff x="0" y="0"/>
            <a:chExt cx="10661649" cy="6515301"/>
          </a:xfrm>
        </p:grpSpPr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0" y="-38100"/>
              <a:ext cx="10661649" cy="130962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ПРОЕКТИРОВЩИКИ</a:t>
              </a:r>
              <a:endParaRPr/>
            </a:p>
          </p:txBody>
        </p:sp>
        <p:sp>
          <p:nvSpPr>
            <p:cNvPr id="17" name="TextBox 15"/>
            <p:cNvSpPr>
              <a:spLocks/>
            </p:cNvSpPr>
            <p:nvPr/>
          </p:nvSpPr>
          <p:spPr bwMode="auto">
            <a:xfrm>
              <a:off x="0" y="1333561"/>
              <a:ext cx="10661649" cy="58966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2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Основы проектной деятельности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Тайм-менеджмент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Работа в команде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Личная и командная ответственность 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Грантовые конкурсы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Публичные выступления</a:t>
              </a:r>
              <a:endParaRPr/>
            </a:p>
            <a:p>
              <a:pPr>
                <a:lnSpc>
                  <a:spcPts val="5122"/>
                </a:lnSpc>
                <a:defRPr/>
              </a:pPr>
              <a:endParaRPr lang="en-US" sz="2600" spc="11">
                <a:solidFill>
                  <a:srgbClr val="FFFFFF"/>
                </a:solidFill>
                <a:latin typeface="Arimo"/>
              </a:endParaRPr>
            </a:p>
          </p:txBody>
        </p:sp>
      </p:grpSp>
      <p:pic>
        <p:nvPicPr>
          <p:cNvPr id="18" name="Picture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C3F3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838967" y="674067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alphaModFix amt="30000"/>
          </a:blip>
          <a:stretch/>
        </p:blipFill>
        <p:spPr bwMode="auto">
          <a:xfrm rot="1398259">
            <a:off x="994248" y="3077541"/>
            <a:ext cx="1351028" cy="106362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alphaModFix amt="30000"/>
          </a:blip>
          <a:stretch/>
        </p:blipFill>
        <p:spPr bwMode="auto">
          <a:xfrm rot="-2866642" flipH="1">
            <a:off x="7287924" y="985538"/>
            <a:ext cx="1291543" cy="101679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1117369" y="6113189"/>
            <a:ext cx="815228" cy="821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2375680" y="396801"/>
            <a:ext cx="815228" cy="821200"/>
          </a:xfrm>
          <a:prstGeom prst="rect">
            <a:avLst/>
          </a:prstGeom>
        </p:spPr>
      </p:pic>
      <p:grpSp>
        <p:nvGrpSpPr>
          <p:cNvPr id="13" name="Group 11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4" name="Group 12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5" name="Freeform 13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0" y="38751"/>
              <a:ext cx="3088833" cy="2376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  <a:defRPr/>
              </a:pPr>
              <a:r>
                <a:rPr lang="en-US" sz="1350" spc="67">
                  <a:solidFill>
                    <a:srgbClr val="FFFFFF"/>
                  </a:solidFill>
                  <a:latin typeface="Montserrat Semi-Bold Bold"/>
                </a:rPr>
                <a:t>11</a:t>
              </a:r>
              <a:endParaRPr/>
            </a:p>
          </p:txBody>
        </p:sp>
      </p:grpSp>
      <p:pic>
        <p:nvPicPr>
          <p:cNvPr id="17" name="Picture 15"/>
          <p:cNvPicPr>
            <a:picLocks noChangeAspect="1"/>
          </p:cNvPicPr>
          <p:nvPr/>
        </p:nvPicPr>
        <p:blipFill>
          <a:blip r:embed="rId5">
            <a:alphaModFix amt="30000"/>
          </a:blip>
          <a:stretch/>
        </p:blipFill>
        <p:spPr bwMode="auto">
          <a:xfrm rot="-1288588">
            <a:off x="7529370" y="3628886"/>
            <a:ext cx="1181173" cy="1561647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72169" y="2085169"/>
            <a:ext cx="6900280" cy="5744483"/>
          </a:xfrm>
          <a:prstGeom prst="rect">
            <a:avLst/>
          </a:prstGeom>
        </p:spPr>
      </p:pic>
      <p:sp>
        <p:nvSpPr>
          <p:cNvPr id="19" name="TextBox 17"/>
          <p:cNvSpPr>
            <a:spLocks/>
          </p:cNvSpPr>
          <p:nvPr/>
        </p:nvSpPr>
        <p:spPr bwMode="auto">
          <a:xfrm>
            <a:off x="9796916" y="2275669"/>
            <a:ext cx="7184570" cy="836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2"/>
              </a:lnSpc>
              <a:defRPr/>
            </a:pPr>
            <a:r>
              <a:rPr lang="en-US" sz="6300" b="1" spc="62">
                <a:solidFill>
                  <a:srgbClr val="FFFFFF"/>
                </a:solidFill>
                <a:latin typeface="Comic Sans MS"/>
              </a:rPr>
              <a:t>ИНЖЕНЕРЫ</a:t>
            </a:r>
            <a:endParaRPr/>
          </a:p>
        </p:txBody>
      </p:sp>
      <p:sp>
        <p:nvSpPr>
          <p:cNvPr id="20" name="TextBox 18"/>
          <p:cNvSpPr>
            <a:spLocks/>
          </p:cNvSpPr>
          <p:nvPr/>
        </p:nvSpPr>
        <p:spPr bwMode="auto">
          <a:xfrm>
            <a:off x="9796916" y="3227692"/>
            <a:ext cx="7184570" cy="392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2"/>
              </a:lnSpc>
              <a:defRPr/>
            </a:pPr>
            <a:r>
              <a:rPr lang="en-US" sz="2600" spc="26">
                <a:solidFill>
                  <a:srgbClr val="FFFFFF"/>
                </a:solidFill>
                <a:latin typeface="Montserrat"/>
              </a:rPr>
              <a:t>· Основы проектной деятельности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Тайм-менеджмент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Работа в команде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Личная и командная ответственность 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Грантовые конкурсы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</p:txBody>
      </p:sp>
      <p:sp>
        <p:nvSpPr>
          <p:cNvPr id="21" name="TextBox 19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/>
          <p:nvPr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12</a:t>
              </a:r>
              <a:endParaRPr/>
            </a:p>
          </p:txBody>
        </p:sp>
      </p:grpSp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/>
            <p:cNvSpPr/>
            <p:nvPr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/>
          <p:cNvSpPr>
            <a:spLocks/>
          </p:cNvSpPr>
          <p:nvPr/>
        </p:nvSpPr>
        <p:spPr bwMode="auto">
          <a:xfrm>
            <a:off x="1292435" y="2307931"/>
            <a:ext cx="8901733" cy="760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  <a:defRPr/>
            </a:pPr>
            <a:r>
              <a:rPr lang="en-US" sz="2950" spc="28">
                <a:solidFill>
                  <a:srgbClr val="FFFFFF"/>
                </a:solidFill>
                <a:latin typeface="Montserrat"/>
              </a:rPr>
              <a:t>Создание постоянно действующей Открытой молодежной многопрофильной школы «Really Skills»</a:t>
            </a:r>
            <a:endParaRPr/>
          </a:p>
          <a:p>
            <a:pPr algn="ctr">
              <a:lnSpc>
                <a:spcPts val="3777"/>
              </a:lnSpc>
              <a:defRPr/>
            </a:pPr>
            <a:endParaRPr lang="en-US" sz="2950" spc="28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3777"/>
              </a:lnSpc>
              <a:defRPr/>
            </a:pPr>
            <a:r>
              <a:rPr lang="en-US" sz="2950" spc="28">
                <a:solidFill>
                  <a:srgbClr val="FFFFFF"/>
                </a:solidFill>
                <a:latin typeface="Montserrat"/>
              </a:rPr>
              <a:t>Развитие у детей, в том числе, находящихся в трудной жизненной ситуации, Тульской области 14-17 лет востребованных современным рынком образования и труда 4К-компетенций </a:t>
            </a:r>
            <a:r>
              <a:rPr lang="en-US" sz="2950" spc="2">
                <a:solidFill>
                  <a:srgbClr val="FFFFFF"/>
                </a:solidFill>
                <a:latin typeface="Arimo"/>
              </a:rPr>
              <a:t> </a:t>
            </a:r>
            <a:endParaRPr/>
          </a:p>
          <a:p>
            <a:pPr algn="ctr">
              <a:lnSpc>
                <a:spcPts val="3777"/>
              </a:lnSpc>
              <a:defRPr/>
            </a:pPr>
            <a:endParaRPr lang="en-US" sz="2950" spc="2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3777"/>
              </a:lnSpc>
              <a:defRPr/>
            </a:pPr>
            <a:r>
              <a:rPr lang="en-US" sz="2950" spc="2">
                <a:solidFill>
                  <a:srgbClr val="FFFFFF"/>
                </a:solidFill>
                <a:latin typeface="Arimo"/>
              </a:rPr>
              <a:t>Формирование постоянного сообщества активных школьников Тульской области, вовлеченных в совместную творческую, научно-исследовательскую, созидательную и интеллектуальную досуговую деятельность</a:t>
            </a:r>
            <a:endParaRPr/>
          </a:p>
        </p:txBody>
      </p:sp>
      <p:sp>
        <p:nvSpPr>
          <p:cNvPr id="12" name="TextBox 10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/>
          <p:cNvSpPr>
            <a:spLocks/>
          </p:cNvSpPr>
          <p:nvPr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/>
          <p:cNvGrpSpPr/>
          <p:nvPr/>
        </p:nvGrpSpPr>
        <p:grpSpPr bwMode="auto">
          <a:xfrm>
            <a:off x="11439492" y="2451167"/>
            <a:ext cx="5347715" cy="1924216"/>
            <a:chOff x="0" y="0"/>
            <a:chExt cx="7130286" cy="2565621"/>
          </a:xfrm>
        </p:grpSpPr>
        <p:grpSp>
          <p:nvGrpSpPr>
            <p:cNvPr id="16" name="Group 14"/>
            <p:cNvGrpSpPr/>
            <p:nvPr/>
          </p:nvGrpSpPr>
          <p:grpSpPr bwMode="auto">
            <a:xfrm>
              <a:off x="0" y="0"/>
              <a:ext cx="7130286" cy="2565621"/>
              <a:chOff x="0" y="0"/>
              <a:chExt cx="8190174" cy="2946990"/>
            </a:xfrm>
          </p:grpSpPr>
          <p:sp>
            <p:nvSpPr>
              <p:cNvPr id="17" name="Freeform 15"/>
              <p:cNvSpPr/>
              <p:nvPr/>
            </p:nvSpPr>
            <p:spPr bwMode="auto">
              <a:xfrm>
                <a:off x="0" y="0"/>
                <a:ext cx="8190174" cy="2946990"/>
              </a:xfrm>
              <a:custGeom>
                <a:avLst/>
                <a:gdLst/>
                <a:ahLst/>
                <a:cxnLst/>
                <a:rect l="l" t="t" r="r" b="b"/>
                <a:pathLst>
                  <a:path w="8190174" h="2946990" extrusionOk="0">
                    <a:moveTo>
                      <a:pt x="0" y="0"/>
                    </a:moveTo>
                    <a:lnTo>
                      <a:pt x="0" y="2946990"/>
                    </a:lnTo>
                    <a:lnTo>
                      <a:pt x="8190174" y="2946990"/>
                    </a:lnTo>
                    <a:lnTo>
                      <a:pt x="8190174" y="0"/>
                    </a:lnTo>
                    <a:lnTo>
                      <a:pt x="0" y="0"/>
                    </a:lnTo>
                    <a:close/>
                    <a:moveTo>
                      <a:pt x="8129215" y="2886030"/>
                    </a:moveTo>
                    <a:lnTo>
                      <a:pt x="59690" y="2886030"/>
                    </a:lnTo>
                    <a:lnTo>
                      <a:pt x="59690" y="59690"/>
                    </a:lnTo>
                    <a:lnTo>
                      <a:pt x="8129215" y="59690"/>
                    </a:lnTo>
                    <a:lnTo>
                      <a:pt x="8129215" y="28860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6"/>
            <p:cNvSpPr>
              <a:spLocks/>
            </p:cNvSpPr>
            <p:nvPr/>
          </p:nvSpPr>
          <p:spPr bwMode="auto">
            <a:xfrm>
              <a:off x="0" y="484190"/>
              <a:ext cx="7130286" cy="168296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75"/>
                </a:lnSpc>
                <a:defRPr/>
              </a:pPr>
              <a:r>
                <a:rPr lang="en-US" sz="4800" b="1">
                  <a:solidFill>
                    <a:srgbClr val="FFFFFF"/>
                  </a:solidFill>
                  <a:latin typeface="Comic Sans MS"/>
                </a:rPr>
                <a:t>ОЖИДАЕМЫЕ РЕЗУЛЬТАТЫ </a:t>
              </a:r>
              <a:endParaRPr/>
            </a:p>
          </p:txBody>
        </p:sp>
      </p:grpSp>
      <p:pic>
        <p:nvPicPr>
          <p:cNvPr id="19" name="Picture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/>
          <p:nvPr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13</a:t>
              </a:r>
              <a:endParaRPr/>
            </a:p>
          </p:txBody>
        </p:sp>
      </p:grpSp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/>
            <p:cNvSpPr/>
            <p:nvPr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79203" y="5143500"/>
            <a:ext cx="3529593" cy="3529593"/>
          </a:xfrm>
          <a:prstGeom prst="rect">
            <a:avLst/>
          </a:prstGeom>
        </p:spPr>
      </p:pic>
      <p:sp>
        <p:nvSpPr>
          <p:cNvPr id="12" name="TextBox 10"/>
          <p:cNvSpPr>
            <a:spLocks/>
          </p:cNvSpPr>
          <p:nvPr/>
        </p:nvSpPr>
        <p:spPr bwMode="auto">
          <a:xfrm>
            <a:off x="2536051" y="2328246"/>
            <a:ext cx="13010946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Если хочешь стать 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участником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endParaRPr/>
          </a:p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I региональной инклюзивной профориентационной смен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ы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"Really Skills", </a:t>
            </a:r>
            <a:endParaRPr/>
          </a:p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переходи 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по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Qr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-коду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и заполняй заявку!</a:t>
            </a:r>
            <a:endParaRPr/>
          </a:p>
        </p:txBody>
      </p:sp>
      <p:sp>
        <p:nvSpPr>
          <p:cNvPr id="13" name="TextBox 11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4" name="TextBox 12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5" name="TextBox 13"/>
          <p:cNvSpPr>
            <a:spLocks/>
          </p:cNvSpPr>
          <p:nvPr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6" y="189"/>
            <a:ext cx="18287328" cy="10286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/>
          <p:nvPr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02</a:t>
              </a:r>
              <a:endParaRPr/>
            </a:p>
          </p:txBody>
        </p:sp>
      </p:grpSp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/>
            <p:cNvSpPr/>
            <p:nvPr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/>
          <p:cNvSpPr>
            <a:spLocks/>
          </p:cNvSpPr>
          <p:nvPr/>
        </p:nvSpPr>
        <p:spPr bwMode="auto">
          <a:xfrm>
            <a:off x="1028700" y="2328246"/>
            <a:ext cx="16430965" cy="367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defRPr/>
            </a:pPr>
            <a:r>
              <a:rPr lang="en-US" sz="3800" spc="38">
                <a:solidFill>
                  <a:srgbClr val="FFFFFF"/>
                </a:solidFill>
                <a:latin typeface="Montserrat"/>
              </a:rPr>
              <a:t>Развитие у детей, в том числе находящихся в трудной жизненной ситуации, востребованных современным рынком труда 4К-компетенций, через творческую, научно-исследовательскую и созидательную деятельности, создание условий для эффективной профориентации, полноценного отдыха и оздоровления</a:t>
            </a:r>
            <a:endParaRPr/>
          </a:p>
          <a:p>
            <a:pPr algn="ctr">
              <a:lnSpc>
                <a:spcPts val="4180"/>
              </a:lnSpc>
              <a:defRPr/>
            </a:pPr>
            <a:endParaRPr lang="en-US" sz="3800" spc="38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0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/>
          <p:cNvSpPr>
            <a:spLocks/>
          </p:cNvSpPr>
          <p:nvPr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/>
          <p:cNvGrpSpPr/>
          <p:nvPr/>
        </p:nvGrpSpPr>
        <p:grpSpPr bwMode="auto">
          <a:xfrm>
            <a:off x="7452247" y="5910996"/>
            <a:ext cx="3727913" cy="1742915"/>
            <a:chOff x="0" y="0"/>
            <a:chExt cx="4970551" cy="2323886"/>
          </a:xfrm>
        </p:grpSpPr>
        <p:grpSp>
          <p:nvGrpSpPr>
            <p:cNvPr id="16" name="Group 14"/>
            <p:cNvGrpSpPr/>
            <p:nvPr/>
          </p:nvGrpSpPr>
          <p:grpSpPr bwMode="auto">
            <a:xfrm>
              <a:off x="0" y="0"/>
              <a:ext cx="4970551" cy="2323886"/>
              <a:chOff x="0" y="0"/>
              <a:chExt cx="6485700" cy="3032265"/>
            </a:xfrm>
          </p:grpSpPr>
          <p:sp>
            <p:nvSpPr>
              <p:cNvPr id="17" name="Freeform 15"/>
              <p:cNvSpPr/>
              <p:nvPr/>
            </p:nvSpPr>
            <p:spPr bwMode="auto">
              <a:xfrm>
                <a:off x="0" y="0"/>
                <a:ext cx="6485700" cy="3032265"/>
              </a:xfrm>
              <a:custGeom>
                <a:avLst/>
                <a:gdLst/>
                <a:ahLst/>
                <a:cxnLst/>
                <a:rect l="l" t="t" r="r" b="b"/>
                <a:pathLst>
                  <a:path w="6485700" h="3032265" extrusionOk="0">
                    <a:moveTo>
                      <a:pt x="0" y="0"/>
                    </a:moveTo>
                    <a:lnTo>
                      <a:pt x="0" y="3032265"/>
                    </a:lnTo>
                    <a:lnTo>
                      <a:pt x="6485700" y="3032265"/>
                    </a:lnTo>
                    <a:lnTo>
                      <a:pt x="6485700" y="0"/>
                    </a:lnTo>
                    <a:lnTo>
                      <a:pt x="0" y="0"/>
                    </a:lnTo>
                    <a:close/>
                    <a:moveTo>
                      <a:pt x="6424740" y="2971305"/>
                    </a:moveTo>
                    <a:lnTo>
                      <a:pt x="59690" y="2971305"/>
                    </a:lnTo>
                    <a:lnTo>
                      <a:pt x="59690" y="59690"/>
                    </a:lnTo>
                    <a:lnTo>
                      <a:pt x="6424740" y="59690"/>
                    </a:lnTo>
                    <a:lnTo>
                      <a:pt x="6424740" y="29713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6"/>
            <p:cNvSpPr>
              <a:spLocks/>
            </p:cNvSpPr>
            <p:nvPr/>
          </p:nvSpPr>
          <p:spPr bwMode="auto">
            <a:xfrm>
              <a:off x="0" y="426971"/>
              <a:ext cx="4970551" cy="150468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3"/>
                </a:lnSpc>
                <a:defRPr/>
              </a:pPr>
              <a:r>
                <a:rPr lang="en-US" sz="4000" b="1">
                  <a:solidFill>
                    <a:srgbClr val="FFFFFF"/>
                  </a:solidFill>
                  <a:latin typeface="Comic Sans MS"/>
                </a:rPr>
                <a:t>ЦЕЛЬ ПРОГРАММЫ</a:t>
              </a:r>
              <a:endParaRPr/>
            </a:p>
          </p:txBody>
        </p:sp>
      </p:grpSp>
      <p:pic>
        <p:nvPicPr>
          <p:cNvPr id="19" name="Picture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44091" y="206383"/>
            <a:ext cx="1515208" cy="21442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14799081" y="546286"/>
            <a:ext cx="993582" cy="12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/>
          <p:nvPr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03</a:t>
              </a:r>
              <a:endParaRPr/>
            </a:p>
          </p:txBody>
        </p:sp>
      </p:grpSp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/>
            <p:cNvSpPr/>
            <p:nvPr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2" name="TextBox 10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3" name="TextBox 11"/>
          <p:cNvSpPr>
            <a:spLocks/>
          </p:cNvSpPr>
          <p:nvPr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4" name="Group 12"/>
          <p:cNvGrpSpPr/>
          <p:nvPr/>
        </p:nvGrpSpPr>
        <p:grpSpPr bwMode="auto">
          <a:xfrm>
            <a:off x="2256200" y="2539127"/>
            <a:ext cx="3727913" cy="1373344"/>
            <a:chOff x="0" y="0"/>
            <a:chExt cx="4970551" cy="1831125"/>
          </a:xfrm>
        </p:grpSpPr>
        <p:grpSp>
          <p:nvGrpSpPr>
            <p:cNvPr id="15" name="Group 13"/>
            <p:cNvGrpSpPr/>
            <p:nvPr/>
          </p:nvGrpSpPr>
          <p:grpSpPr bwMode="auto">
            <a:xfrm>
              <a:off x="0" y="0"/>
              <a:ext cx="4970551" cy="1831125"/>
              <a:chOff x="0" y="0"/>
              <a:chExt cx="6485700" cy="2389298"/>
            </a:xfrm>
          </p:grpSpPr>
          <p:sp>
            <p:nvSpPr>
              <p:cNvPr id="16" name="Freeform 14"/>
              <p:cNvSpPr/>
              <p:nvPr/>
            </p:nvSpPr>
            <p:spPr bwMode="auto">
              <a:xfrm>
                <a:off x="0" y="0"/>
                <a:ext cx="6485700" cy="2389298"/>
              </a:xfrm>
              <a:custGeom>
                <a:avLst/>
                <a:gdLst/>
                <a:ahLst/>
                <a:cxnLst/>
                <a:rect l="l" t="t" r="r" b="b"/>
                <a:pathLst>
                  <a:path w="6485700" h="2389298" extrusionOk="0">
                    <a:moveTo>
                      <a:pt x="0" y="0"/>
                    </a:moveTo>
                    <a:lnTo>
                      <a:pt x="0" y="2389298"/>
                    </a:lnTo>
                    <a:lnTo>
                      <a:pt x="6485700" y="2389298"/>
                    </a:lnTo>
                    <a:lnTo>
                      <a:pt x="6485700" y="0"/>
                    </a:lnTo>
                    <a:lnTo>
                      <a:pt x="0" y="0"/>
                    </a:lnTo>
                    <a:close/>
                    <a:moveTo>
                      <a:pt x="6424740" y="2328338"/>
                    </a:moveTo>
                    <a:lnTo>
                      <a:pt x="59690" y="2328338"/>
                    </a:lnTo>
                    <a:lnTo>
                      <a:pt x="59690" y="59690"/>
                    </a:lnTo>
                    <a:lnTo>
                      <a:pt x="6424740" y="59690"/>
                    </a:lnTo>
                    <a:lnTo>
                      <a:pt x="6424740" y="23283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5"/>
            <p:cNvSpPr>
              <a:spLocks/>
            </p:cNvSpPr>
            <p:nvPr/>
          </p:nvSpPr>
          <p:spPr bwMode="auto">
            <a:xfrm>
              <a:off x="0" y="455546"/>
              <a:ext cx="4970551" cy="95863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3"/>
                </a:lnSpc>
                <a:defRPr/>
              </a:pPr>
              <a:r>
                <a:rPr lang="en-US" sz="5600" b="1">
                  <a:solidFill>
                    <a:srgbClr val="FFFFFF"/>
                  </a:solidFill>
                  <a:latin typeface="Comic Sans MS"/>
                </a:rPr>
                <a:t>ЗАДАЧИ</a:t>
              </a:r>
              <a:endParaRPr/>
            </a:p>
          </p:txBody>
        </p:sp>
      </p:grpSp>
      <p:grpSp>
        <p:nvGrpSpPr>
          <p:cNvPr id="18" name="Group 16"/>
          <p:cNvGrpSpPr/>
          <p:nvPr/>
        </p:nvGrpSpPr>
        <p:grpSpPr bwMode="auto">
          <a:xfrm>
            <a:off x="8745197" y="929215"/>
            <a:ext cx="8514103" cy="7168661"/>
            <a:chOff x="0" y="0"/>
            <a:chExt cx="11352138" cy="9558215"/>
          </a:xfrm>
        </p:grpSpPr>
        <p:sp>
          <p:nvSpPr>
            <p:cNvPr id="19" name="TextBox 17"/>
            <p:cNvSpPr>
              <a:spLocks/>
            </p:cNvSpPr>
            <p:nvPr/>
          </p:nvSpPr>
          <p:spPr bwMode="auto">
            <a:xfrm>
              <a:off x="0" y="114300"/>
              <a:ext cx="11352138" cy="106717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8"/>
                </a:lnSpc>
                <a:defRPr/>
              </a:pPr>
              <a:endParaRPr/>
            </a:p>
          </p:txBody>
        </p:sp>
        <p:sp>
          <p:nvSpPr>
            <p:cNvPr id="20" name="TextBox 18"/>
            <p:cNvSpPr>
              <a:spLocks/>
            </p:cNvSpPr>
            <p:nvPr/>
          </p:nvSpPr>
          <p:spPr bwMode="auto">
            <a:xfrm>
              <a:off x="139568" y="2046499"/>
              <a:ext cx="11212570" cy="15096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ОБЕСПЕЧЕНИЕ ШИРОКОГО ИНФОРМАЦИОННОГО ОХВАТА ЦЕЛЕВОЙ АУДИТОРИИ ВАРИАТИВНОЙ ПРОГРАММЫ НА ВЕСЬ ПЕРИОД РЕАЛИЗАЦИИ ПРОГРАММЫ</a:t>
              </a:r>
              <a:endParaRPr/>
            </a:p>
          </p:txBody>
        </p:sp>
        <p:sp>
          <p:nvSpPr>
            <p:cNvPr id="21" name="TextBox 19"/>
            <p:cNvSpPr>
              <a:spLocks/>
            </p:cNvSpPr>
            <p:nvPr/>
          </p:nvSpPr>
          <p:spPr bwMode="auto">
            <a:xfrm>
              <a:off x="139568" y="6293438"/>
              <a:ext cx="11212570" cy="7730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ОРГАНИЗАЦИЯ ПОСТОЯННОЙ РАБОТЫ ОТКРЫТОЙ МОЛОДЕЖНОЙ МНОГОПРОФИЛЬНОЙ ШКОЛЫ</a:t>
              </a:r>
              <a:endParaRPr/>
            </a:p>
          </p:txBody>
        </p:sp>
        <p:sp>
          <p:nvSpPr>
            <p:cNvPr id="22" name="TextBox 20"/>
            <p:cNvSpPr>
              <a:spLocks/>
            </p:cNvSpPr>
            <p:nvPr/>
          </p:nvSpPr>
          <p:spPr bwMode="auto">
            <a:xfrm>
              <a:off x="139568" y="4169968"/>
              <a:ext cx="11212570" cy="15096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ВОВЛЕЧЕНИЕ ЦЕЛЕВОЙ АУДИТОРИИ ВАРИАТИВНОЙ ПРОГРАММЫ В ТВОРЧЕСКУЮ, НАУЧНО-ИССЛЕДОВАТЕЛЬСКУЮ, СОЗИДАТЕЛЬНУЮ И ИНТЕЛЛЕКТУАЛЬНУЮ ДОСУГОВУЮ ДЕЯТЕЛЬНОСТЬ</a:t>
              </a:r>
              <a:endParaRPr/>
            </a:p>
          </p:txBody>
        </p:sp>
        <p:sp>
          <p:nvSpPr>
            <p:cNvPr id="23" name="TextBox 21"/>
            <p:cNvSpPr>
              <a:spLocks/>
            </p:cNvSpPr>
            <p:nvPr/>
          </p:nvSpPr>
          <p:spPr bwMode="auto">
            <a:xfrm>
              <a:off x="139568" y="7680308"/>
              <a:ext cx="11212570" cy="18779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ФОРМИРОВАНИЕ ПОСТОЯННОГО СООБЩЕСТВА АКТИВНЫХ ШКОЛЬНИКОВ, ВОВЛЕЧЕННЫХ В СОВМЕСТНУЮ ТВОРЧЕСКУЮ, НАУЧНО-ИССЛЕДОВАТЕЛЬСКУЮ, СОЗИДАТЕЛЬНУЮ И ИНТЕЛЛЕКТУАЛЬНУЮ ДОСУГОВУЮ ДЕЯТЕЛЬНОСТЬ</a:t>
              </a:r>
              <a:endParaRPr/>
            </a:p>
          </p:txBody>
        </p:sp>
      </p:grpSp>
      <p:pic>
        <p:nvPicPr>
          <p:cNvPr id="24" name="Picture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14714312" y="503500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760602" y="1065163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77494" y="1501396"/>
            <a:ext cx="5290157" cy="7284209"/>
          </a:xfrm>
          <a:prstGeom prst="rect">
            <a:avLst/>
          </a:prstGeom>
        </p:spPr>
      </p:pic>
      <p:sp>
        <p:nvSpPr>
          <p:cNvPr id="10" name="TextBox 8"/>
          <p:cNvSpPr>
            <a:spLocks/>
          </p:cNvSpPr>
          <p:nvPr/>
        </p:nvSpPr>
        <p:spPr bwMode="auto">
          <a:xfrm>
            <a:off x="8984207" y="2628900"/>
            <a:ext cx="840676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8"/>
              </a:lnSpc>
              <a:defRPr/>
            </a:pPr>
            <a:r>
              <a:rPr lang="en-US" sz="5400" b="1">
                <a:solidFill>
                  <a:srgbClr val="FFFFFF"/>
                </a:solidFill>
                <a:latin typeface="Comic Sans MS"/>
              </a:rPr>
              <a:t>ЦЕЛЕВАЯ АУДИТОРИЯ</a:t>
            </a:r>
            <a:endParaRPr/>
          </a:p>
        </p:txBody>
      </p:sp>
      <p:sp>
        <p:nvSpPr>
          <p:cNvPr id="11" name="TextBox 9"/>
          <p:cNvSpPr>
            <a:spLocks/>
          </p:cNvSpPr>
          <p:nvPr/>
        </p:nvSpPr>
        <p:spPr bwMode="auto">
          <a:xfrm>
            <a:off x="9875267" y="3832126"/>
            <a:ext cx="7106100" cy="349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  <a:defRPr/>
            </a:pPr>
            <a:r>
              <a:rPr lang="en-US" sz="2700" spc="27">
                <a:solidFill>
                  <a:srgbClr val="FFFFFF"/>
                </a:solidFill>
                <a:latin typeface="Montserrat"/>
              </a:rPr>
              <a:t>К участию в профильном лагере допускаются дети школьного возраста от 14 до 17 лет, в том числе дети-инвалиды (за исключением детей-инвалидов с нарушением интеллекта, опорно-двигательного аппарата), проживающие на территории Тульской области</a:t>
            </a:r>
          </a:p>
        </p:txBody>
      </p:sp>
      <p:sp>
        <p:nvSpPr>
          <p:cNvPr id="12" name="TextBox 10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/>
          <p:cNvSpPr>
            <a:spLocks/>
          </p:cNvSpPr>
          <p:nvPr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6" name="Group 14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7" name="Freeform 15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8" name="TextBox 16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04</a:t>
              </a:r>
              <a:endParaRPr/>
            </a:p>
          </p:txBody>
        </p:sp>
      </p:grpSp>
      <p:pic>
        <p:nvPicPr>
          <p:cNvPr id="19" name="Picture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84349" y="583105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6289647" y="-1467788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 b="31355"/>
          <a:stretch/>
        </p:blipFill>
        <p:spPr bwMode="auto">
          <a:xfrm>
            <a:off x="7207022" y="-233459"/>
            <a:ext cx="10052278" cy="5744483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 bwMode="auto">
          <a:xfrm>
            <a:off x="-277132" y="4314634"/>
            <a:ext cx="18883196" cy="6176500"/>
            <a:chOff x="0" y="0"/>
            <a:chExt cx="5407188" cy="1768636"/>
          </a:xfrm>
        </p:grpSpPr>
        <p:sp>
          <p:nvSpPr>
            <p:cNvPr id="11" name="Freeform 9"/>
            <p:cNvSpPr/>
            <p:nvPr/>
          </p:nvSpPr>
          <p:spPr bwMode="auto">
            <a:xfrm>
              <a:off x="0" y="0"/>
              <a:ext cx="5407188" cy="1768636"/>
            </a:xfrm>
            <a:custGeom>
              <a:avLst/>
              <a:gdLst/>
              <a:ahLst/>
              <a:cxnLst/>
              <a:rect l="l" t="t" r="r" b="b"/>
              <a:pathLst>
                <a:path w="5407188" h="1768636" extrusionOk="0">
                  <a:moveTo>
                    <a:pt x="0" y="0"/>
                  </a:moveTo>
                  <a:lnTo>
                    <a:pt x="5407188" y="0"/>
                  </a:lnTo>
                  <a:lnTo>
                    <a:pt x="5407188" y="1768636"/>
                  </a:lnTo>
                  <a:lnTo>
                    <a:pt x="0" y="1768636"/>
                  </a:lnTo>
                  <a:close/>
                </a:path>
              </a:pathLst>
            </a:custGeom>
            <a:solidFill>
              <a:srgbClr val="4B39B5"/>
            </a:solidFill>
          </p:spPr>
        </p:sp>
      </p:grpSp>
      <p:grpSp>
        <p:nvGrpSpPr>
          <p:cNvPr id="12" name="Group 10"/>
          <p:cNvGrpSpPr/>
          <p:nvPr/>
        </p:nvGrpSpPr>
        <p:grpSpPr bwMode="auto"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3" name="Freeform 11"/>
            <p:cNvSpPr/>
            <p:nvPr/>
          </p:nvSpPr>
          <p:spPr bwMode="auto"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2"/>
          <p:cNvGrpSpPr/>
          <p:nvPr/>
        </p:nvGrpSpPr>
        <p:grpSpPr bwMode="auto">
          <a:xfrm>
            <a:off x="1049166" y="5388827"/>
            <a:ext cx="16230600" cy="3027044"/>
            <a:chOff x="0" y="0"/>
            <a:chExt cx="152618549" cy="28463706"/>
          </a:xfrm>
        </p:grpSpPr>
        <p:sp>
          <p:nvSpPr>
            <p:cNvPr id="15" name="Freeform 13"/>
            <p:cNvSpPr/>
            <p:nvPr/>
          </p:nvSpPr>
          <p:spPr bwMode="auto">
            <a:xfrm>
              <a:off x="0" y="0"/>
              <a:ext cx="152618554" cy="28463708"/>
            </a:xfrm>
            <a:custGeom>
              <a:avLst/>
              <a:gdLst/>
              <a:ahLst/>
              <a:cxnLst/>
              <a:rect l="l" t="t" r="r" b="b"/>
              <a:pathLst>
                <a:path w="152618554" h="28463708" extrusionOk="0">
                  <a:moveTo>
                    <a:pt x="152392497" y="0"/>
                  </a:moveTo>
                  <a:lnTo>
                    <a:pt x="0" y="0"/>
                  </a:lnTo>
                  <a:lnTo>
                    <a:pt x="0" y="28463708"/>
                  </a:lnTo>
                  <a:lnTo>
                    <a:pt x="152618554" y="28463708"/>
                  </a:lnTo>
                  <a:lnTo>
                    <a:pt x="152618554" y="0"/>
                  </a:lnTo>
                  <a:lnTo>
                    <a:pt x="152392497" y="0"/>
                  </a:lnTo>
                  <a:close/>
                  <a:moveTo>
                    <a:pt x="152392497" y="28237647"/>
                  </a:moveTo>
                  <a:lnTo>
                    <a:pt x="228600" y="28237647"/>
                  </a:lnTo>
                  <a:lnTo>
                    <a:pt x="228600" y="228600"/>
                  </a:lnTo>
                  <a:lnTo>
                    <a:pt x="152392497" y="228600"/>
                  </a:lnTo>
                  <a:lnTo>
                    <a:pt x="152392497" y="282376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AutoShape 14"/>
          <p:cNvSpPr/>
          <p:nvPr/>
        </p:nvSpPr>
        <p:spPr bwMode="auto">
          <a:xfrm rot="-10800000">
            <a:off x="3611802" y="5888701"/>
            <a:ext cx="10360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7" name="AutoShape 15"/>
          <p:cNvSpPr/>
          <p:nvPr/>
        </p:nvSpPr>
        <p:spPr bwMode="auto">
          <a:xfrm rot="-10800000">
            <a:off x="5946585" y="5888701"/>
            <a:ext cx="8953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16"/>
          <p:cNvSpPr/>
          <p:nvPr/>
        </p:nvSpPr>
        <p:spPr bwMode="auto">
          <a:xfrm rot="-10800000">
            <a:off x="8791872" y="5888701"/>
            <a:ext cx="9228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7"/>
          <p:cNvSpPr/>
          <p:nvPr/>
        </p:nvSpPr>
        <p:spPr bwMode="auto">
          <a:xfrm rot="-10800000">
            <a:off x="14526577" y="5888701"/>
            <a:ext cx="9025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" name="TextBox 18"/>
          <p:cNvSpPr>
            <a:spLocks/>
          </p:cNvSpPr>
          <p:nvPr/>
        </p:nvSpPr>
        <p:spPr bwMode="auto">
          <a:xfrm>
            <a:off x="1689540" y="1614571"/>
            <a:ext cx="5148560" cy="208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defRPr/>
            </a:pPr>
            <a:r>
              <a:rPr lang="en-US" sz="6000" b="1">
                <a:solidFill>
                  <a:srgbClr val="FFFFFF"/>
                </a:solidFill>
                <a:latin typeface="Comic Sans MS"/>
              </a:rPr>
              <a:t>РАБОЧИЕ ТРЕКИ</a:t>
            </a:r>
            <a:endParaRPr/>
          </a:p>
        </p:txBody>
      </p:sp>
      <p:grpSp>
        <p:nvGrpSpPr>
          <p:cNvPr id="21" name="Group 19"/>
          <p:cNvGrpSpPr/>
          <p:nvPr/>
        </p:nvGrpSpPr>
        <p:grpSpPr bwMode="auto">
          <a:xfrm>
            <a:off x="1370759" y="5870417"/>
            <a:ext cx="2178183" cy="1586516"/>
            <a:chOff x="0" y="-47625"/>
            <a:chExt cx="2904244" cy="2115354"/>
          </a:xfrm>
        </p:grpSpPr>
        <p:sp>
          <p:nvSpPr>
            <p:cNvPr id="22" name="TextBox 20"/>
            <p:cNvSpPr>
              <a:spLocks/>
            </p:cNvSpPr>
            <p:nvPr/>
          </p:nvSpPr>
          <p:spPr bwMode="auto">
            <a:xfrm>
              <a:off x="0" y="-47625"/>
              <a:ext cx="1830584" cy="5346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МЕДИА</a:t>
              </a:r>
              <a:endParaRPr/>
            </a:p>
          </p:txBody>
        </p:sp>
        <p:sp>
          <p:nvSpPr>
            <p:cNvPr id="23" name="TextBox 21"/>
            <p:cNvSpPr>
              <a:spLocks/>
            </p:cNvSpPr>
            <p:nvPr/>
          </p:nvSpPr>
          <p:spPr bwMode="auto">
            <a:xfrm>
              <a:off x="0" y="654219"/>
              <a:ext cx="2904244" cy="14135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журналистика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создание различного фото/видео контента</a:t>
              </a:r>
              <a:endParaRPr/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6096000" y="5870417"/>
            <a:ext cx="2719555" cy="1308062"/>
            <a:chOff x="-274210" y="-47625"/>
            <a:chExt cx="3626072" cy="1744083"/>
          </a:xfrm>
        </p:grpSpPr>
        <p:sp>
          <p:nvSpPr>
            <p:cNvPr id="25" name="TextBox 23"/>
            <p:cNvSpPr>
              <a:spLocks/>
            </p:cNvSpPr>
            <p:nvPr/>
          </p:nvSpPr>
          <p:spPr bwMode="auto">
            <a:xfrm>
              <a:off x="-274210" y="-47625"/>
              <a:ext cx="3626072" cy="4962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ИССЛЕДОВАТЕЛИ</a:t>
              </a:r>
              <a:endParaRPr/>
            </a:p>
          </p:txBody>
        </p:sp>
        <p:sp>
          <p:nvSpPr>
            <p:cNvPr id="26" name="TextBox 24"/>
            <p:cNvSpPr>
              <a:spLocks/>
            </p:cNvSpPr>
            <p:nvPr/>
          </p:nvSpPr>
          <p:spPr bwMode="auto">
            <a:xfrm>
              <a:off x="-269690" y="593018"/>
              <a:ext cx="3523088" cy="11034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4"/>
                </a:lnSpc>
                <a:defRPr/>
              </a:pP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научно-исследовательская деятельность</a:t>
              </a:r>
            </a:p>
          </p:txBody>
        </p:sp>
      </p:grpSp>
      <p:grpSp>
        <p:nvGrpSpPr>
          <p:cNvPr id="27" name="Group 25"/>
          <p:cNvGrpSpPr/>
          <p:nvPr/>
        </p:nvGrpSpPr>
        <p:grpSpPr bwMode="auto">
          <a:xfrm>
            <a:off x="3949539" y="5870417"/>
            <a:ext cx="2178183" cy="1320064"/>
            <a:chOff x="0" y="-47625"/>
            <a:chExt cx="2904244" cy="1760085"/>
          </a:xfrm>
        </p:grpSpPr>
        <p:sp>
          <p:nvSpPr>
            <p:cNvPr id="28" name="TextBox 26"/>
            <p:cNvSpPr>
              <a:spLocks/>
            </p:cNvSpPr>
            <p:nvPr/>
          </p:nvSpPr>
          <p:spPr bwMode="auto">
            <a:xfrm>
              <a:off x="0" y="-47625"/>
              <a:ext cx="1830584" cy="5346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EVENT</a:t>
              </a:r>
              <a:endParaRPr/>
            </a:p>
          </p:txBody>
        </p:sp>
        <p:sp>
          <p:nvSpPr>
            <p:cNvPr id="29" name="TextBox 27"/>
            <p:cNvSpPr>
              <a:spLocks/>
            </p:cNvSpPr>
            <p:nvPr/>
          </p:nvSpPr>
          <p:spPr bwMode="auto">
            <a:xfrm>
              <a:off x="0" y="654219"/>
              <a:ext cx="2904244" cy="105824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19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сфера организации мероприятий</a:t>
              </a:r>
              <a:endParaRPr/>
            </a:p>
          </p:txBody>
        </p:sp>
      </p:grpSp>
      <p:grpSp>
        <p:nvGrpSpPr>
          <p:cNvPr id="30" name="Group 28"/>
          <p:cNvGrpSpPr/>
          <p:nvPr/>
        </p:nvGrpSpPr>
        <p:grpSpPr bwMode="auto">
          <a:xfrm>
            <a:off x="9144000" y="5906136"/>
            <a:ext cx="2296424" cy="1698828"/>
            <a:chOff x="0" y="0"/>
            <a:chExt cx="3061899" cy="2265105"/>
          </a:xfrm>
        </p:grpSpPr>
        <p:sp>
          <p:nvSpPr>
            <p:cNvPr id="31" name="TextBox 29"/>
            <p:cNvSpPr>
              <a:spLocks/>
            </p:cNvSpPr>
            <p:nvPr/>
          </p:nvSpPr>
          <p:spPr bwMode="auto">
            <a:xfrm>
              <a:off x="0" y="-47625"/>
              <a:ext cx="1929956" cy="51559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IT</a:t>
              </a:r>
              <a:endParaRPr/>
            </a:p>
          </p:txBody>
        </p:sp>
        <p:sp>
          <p:nvSpPr>
            <p:cNvPr id="32" name="TextBox 30"/>
            <p:cNvSpPr>
              <a:spLocks/>
            </p:cNvSpPr>
            <p:nvPr/>
          </p:nvSpPr>
          <p:spPr bwMode="auto">
            <a:xfrm>
              <a:off x="0" y="622892"/>
              <a:ext cx="3061899" cy="141340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программирование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веб-дизайн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VR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IT-технологии</a:t>
              </a:r>
              <a:endParaRPr/>
            </a:p>
          </p:txBody>
        </p:sp>
      </p:grpSp>
      <p:sp>
        <p:nvSpPr>
          <p:cNvPr id="33" name="TextBox 31"/>
          <p:cNvSpPr>
            <a:spLocks/>
          </p:cNvSpPr>
          <p:nvPr/>
        </p:nvSpPr>
        <p:spPr bwMode="auto">
          <a:xfrm>
            <a:off x="14727152" y="5858511"/>
            <a:ext cx="2078393" cy="4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9"/>
              </a:lnSpc>
              <a:defRPr/>
            </a:pPr>
            <a:r>
              <a:rPr lang="en-US" sz="2000" b="1">
                <a:solidFill>
                  <a:srgbClr val="FFFFFF"/>
                </a:solidFill>
                <a:latin typeface="Comic Sans MS"/>
              </a:rPr>
              <a:t>ИНЖЕНЕРЫ</a:t>
            </a:r>
            <a:endParaRPr/>
          </a:p>
        </p:txBody>
      </p:sp>
      <p:sp>
        <p:nvSpPr>
          <p:cNvPr id="34" name="TextBox 32"/>
          <p:cNvSpPr>
            <a:spLocks/>
          </p:cNvSpPr>
          <p:nvPr/>
        </p:nvSpPr>
        <p:spPr bwMode="auto">
          <a:xfrm>
            <a:off x="14697260" y="6336166"/>
            <a:ext cx="2552614" cy="83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  <a:defRPr/>
            </a:pPr>
            <a:r>
              <a:rPr lang="en-US" sz="1700" spc="16">
                <a:solidFill>
                  <a:srgbClr val="FFFFFF"/>
                </a:solidFill>
                <a:latin typeface="Montserrat"/>
              </a:rPr>
              <a:t>сфера архитектуры, конструирования и инженерных систем</a:t>
            </a:r>
          </a:p>
        </p:txBody>
      </p:sp>
      <p:sp>
        <p:nvSpPr>
          <p:cNvPr id="35" name="TextBox 33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36" name="TextBox 34"/>
          <p:cNvSpPr>
            <a:spLocks/>
          </p:cNvSpPr>
          <p:nvPr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37" name="AutoShape 35"/>
          <p:cNvSpPr/>
          <p:nvPr/>
        </p:nvSpPr>
        <p:spPr bwMode="auto">
          <a:xfrm rot="-10800000">
            <a:off x="11624061" y="5906136"/>
            <a:ext cx="9025" cy="211459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8" name="Group 36"/>
          <p:cNvGrpSpPr/>
          <p:nvPr/>
        </p:nvGrpSpPr>
        <p:grpSpPr bwMode="auto">
          <a:xfrm>
            <a:off x="11813731" y="5870417"/>
            <a:ext cx="2913421" cy="1614538"/>
            <a:chOff x="-213643" y="-47625"/>
            <a:chExt cx="3884561" cy="2152717"/>
          </a:xfrm>
        </p:grpSpPr>
        <p:sp>
          <p:nvSpPr>
            <p:cNvPr id="39" name="TextBox 37"/>
            <p:cNvSpPr>
              <a:spLocks/>
            </p:cNvSpPr>
            <p:nvPr/>
          </p:nvSpPr>
          <p:spPr bwMode="auto">
            <a:xfrm>
              <a:off x="-213643" y="-47625"/>
              <a:ext cx="3884561" cy="4962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ПРОЕКТИРОВЩИКИ</a:t>
              </a:r>
              <a:endParaRPr/>
            </a:p>
          </p:txBody>
        </p:sp>
        <p:sp>
          <p:nvSpPr>
            <p:cNvPr id="40" name="TextBox 38"/>
            <p:cNvSpPr>
              <a:spLocks/>
            </p:cNvSpPr>
            <p:nvPr/>
          </p:nvSpPr>
          <p:spPr bwMode="auto">
            <a:xfrm>
              <a:off x="-155131" y="630618"/>
              <a:ext cx="3403485" cy="147447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4"/>
                </a:lnSpc>
                <a:defRPr/>
              </a:pP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сфера социального проектирования и трансформации среды вокруг себя </a:t>
              </a:r>
              <a:endParaRPr/>
            </a:p>
          </p:txBody>
        </p:sp>
      </p:grpSp>
      <p:grpSp>
        <p:nvGrpSpPr>
          <p:cNvPr id="41" name="Group 39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42" name="Group 40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43" name="Freeform 41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44" name="TextBox 42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05</a:t>
              </a:r>
              <a:endParaRPr/>
            </a:p>
          </p:txBody>
        </p:sp>
      </p:grpSp>
      <p:pic>
        <p:nvPicPr>
          <p:cNvPr id="45" name="Picture 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3A52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577314" y="1065163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alphaModFix amt="30000"/>
          </a:blip>
          <a:stretch/>
        </p:blipFill>
        <p:spPr bwMode="auto">
          <a:xfrm rot="1398259">
            <a:off x="1216959" y="-532201"/>
            <a:ext cx="1637940" cy="1289505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alphaModFix amt="30000"/>
          </a:blip>
          <a:stretch/>
        </p:blipFill>
        <p:spPr bwMode="auto">
          <a:xfrm rot="-1288588">
            <a:off x="9448233" y="2846809"/>
            <a:ext cx="1181173" cy="1561647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7420000" y="471189"/>
            <a:ext cx="815228" cy="821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-407614" y="2927013"/>
            <a:ext cx="815228" cy="821200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34118" y="1233706"/>
            <a:ext cx="4053078" cy="8229600"/>
          </a:xfrm>
          <a:prstGeom prst="rect">
            <a:avLst/>
          </a:prstGeom>
        </p:spPr>
      </p:pic>
      <p:sp>
        <p:nvSpPr>
          <p:cNvPr id="14" name="TextBox 12"/>
          <p:cNvSpPr>
            <a:spLocks/>
          </p:cNvSpPr>
          <p:nvPr/>
        </p:nvSpPr>
        <p:spPr bwMode="auto">
          <a:xfrm>
            <a:off x="9203365" y="1735484"/>
            <a:ext cx="8123851" cy="106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0"/>
              </a:lnSpc>
              <a:defRPr/>
            </a:pPr>
            <a:r>
              <a:rPr lang="en-US" sz="6300" b="1">
                <a:solidFill>
                  <a:srgbClr val="FFFFFF"/>
                </a:solidFill>
                <a:latin typeface="Comic Sans MS"/>
              </a:rPr>
              <a:t>МЕДИЙЩИКИ</a:t>
            </a:r>
            <a:endParaRPr/>
          </a:p>
        </p:txBody>
      </p:sp>
      <p:sp>
        <p:nvSpPr>
          <p:cNvPr id="15" name="TextBox 13"/>
          <p:cNvSpPr>
            <a:spLocks/>
          </p:cNvSpPr>
          <p:nvPr/>
        </p:nvSpPr>
        <p:spPr bwMode="auto">
          <a:xfrm>
            <a:off x="10874275" y="3061218"/>
            <a:ext cx="7369888" cy="570802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Montserrat"/>
              </a:rPr>
              <a:t>· История журналистики и медиа-производства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Классическая и современная журналистика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Основы деятельности журналиста/контентмейкера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Психология цвета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Коммерциализация деятельности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Стили письма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Основы репортажных заметок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Подготовка сценариев</a:t>
            </a:r>
            <a:endParaRPr/>
          </a:p>
          <a:p>
            <a:pPr>
              <a:lnSpc>
                <a:spcPts val="4514"/>
              </a:lnSpc>
              <a:defRPr/>
            </a:pPr>
            <a:endParaRPr lang="en-US" sz="265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6" name="TextBox 14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grpSp>
        <p:nvGrpSpPr>
          <p:cNvPr id="17" name="Group 15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8" name="Group 16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9" name="Freeform 17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20" name="TextBox 18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06</a:t>
              </a:r>
              <a:endParaRPr/>
            </a:p>
          </p:txBody>
        </p:sp>
      </p:grpSp>
      <p:pic>
        <p:nvPicPr>
          <p:cNvPr id="21" name="Picture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A4277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 b="35745"/>
          <a:stretch/>
        </p:blipFill>
        <p:spPr bwMode="auto">
          <a:xfrm>
            <a:off x="9480606" y="1845979"/>
            <a:ext cx="6841065" cy="7005054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1" name="Group 9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2" name="Freeform 10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3" name="TextBox 11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07</a:t>
              </a:r>
              <a:endParaRPr/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1028699" y="1945990"/>
            <a:ext cx="8115300" cy="7831141"/>
            <a:chOff x="0" y="0"/>
            <a:chExt cx="8115300" cy="7831141"/>
          </a:xfrm>
        </p:grpSpPr>
        <p:sp>
          <p:nvSpPr>
            <p:cNvPr id="15" name="TextBox 13"/>
            <p:cNvSpPr>
              <a:spLocks/>
            </p:cNvSpPr>
            <p:nvPr/>
          </p:nvSpPr>
          <p:spPr bwMode="auto">
            <a:xfrm>
              <a:off x="0" y="0"/>
              <a:ext cx="8115300" cy="80868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ИВЕНТЩИКИ</a:t>
              </a:r>
              <a:endParaRPr/>
            </a:p>
          </p:txBody>
        </p:sp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0" y="918541"/>
              <a:ext cx="8115300" cy="6912599"/>
            </a:xfrm>
            <a:prstGeom prst="rect">
              <a:avLst/>
            </a:prstGeom>
            <a:grpFill/>
          </p:spPr>
          <p:txBody>
            <a:bodyPr lIns="0" tIns="0" rIns="0" bIns="0" rtlCol="0" anchor="t">
              <a:noAutofit/>
            </a:bodyPr>
            <a:lstStyle/>
            <a:p>
              <a:pPr>
                <a:lnSpc>
                  <a:spcPts val="4836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Тайм-менеджмент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Ораторское мастерство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Вербальная и невербальная коммуникация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Работа в команде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Лидерство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Борьба с эмоциональным выгоранием 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Стрессоустойчивость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Основы педагогики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Эмоциональный интеллект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Командообразование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Вожатское мастерство</a:t>
              </a:r>
              <a:endParaRPr/>
            </a:p>
          </p:txBody>
        </p:sp>
      </p:grpSp>
      <p:sp>
        <p:nvSpPr>
          <p:cNvPr id="17" name="TextBox 15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2"/>
          <a:srcRect b="35745"/>
          <a:stretch/>
        </p:blipFill>
        <p:spPr bwMode="auto">
          <a:xfrm>
            <a:off x="9480605" y="1845978"/>
            <a:ext cx="6841064" cy="70050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1237924" y="1812986"/>
            <a:ext cx="7071040" cy="7071040"/>
            <a:chOff x="0" y="0"/>
            <a:chExt cx="9428054" cy="9428054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9428054" cy="9428054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766510" y="750431"/>
              <a:ext cx="7895032" cy="7895032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grpSp>
        <p:nvGrpSpPr>
          <p:cNvPr id="9" name="Group 7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1" name="Freeform 9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2" name="TextBox 10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08</a:t>
              </a:r>
              <a:endParaRPr/>
            </a:p>
          </p:txBody>
        </p: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2"/>
          <a:srcRect l="1799" r="1799"/>
          <a:stretch/>
        </p:blipFill>
        <p:spPr bwMode="auto">
          <a:xfrm>
            <a:off x="627024" y="1374620"/>
            <a:ext cx="7846637" cy="767161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 bwMode="auto">
          <a:xfrm>
            <a:off x="9144000" y="2326981"/>
            <a:ext cx="7565582" cy="7250242"/>
            <a:chOff x="0" y="0"/>
            <a:chExt cx="10087443" cy="9666990"/>
          </a:xfrm>
        </p:grpSpPr>
        <p:sp>
          <p:nvSpPr>
            <p:cNvPr id="15" name="TextBox 13"/>
            <p:cNvSpPr>
              <a:spLocks/>
            </p:cNvSpPr>
            <p:nvPr/>
          </p:nvSpPr>
          <p:spPr bwMode="auto">
            <a:xfrm>
              <a:off x="0" y="-114300"/>
              <a:ext cx="10087443" cy="13868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19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ИССЛЕДОВАТЕЛИ</a:t>
              </a:r>
              <a:endParaRPr/>
            </a:p>
          </p:txBody>
        </p:sp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0" y="1430532"/>
              <a:ext cx="9054510" cy="823645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2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Проведение своего исследования от гипотезы до анализа результатов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Основы социологии, логики и статистики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Все о современной науке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Как представлять научное исследование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Академическое письмо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Дебаты и публичные выступления</a:t>
              </a:r>
              <a:endParaRPr/>
            </a:p>
            <a:p>
              <a:pPr>
                <a:lnSpc>
                  <a:spcPts val="4992"/>
                </a:lnSpc>
                <a:defRPr/>
              </a:pPr>
              <a:endParaRPr lang="en-US" sz="2600" spc="5">
                <a:solidFill>
                  <a:srgbClr val="FFFFFF"/>
                </a:solidFill>
                <a:latin typeface="Arimo"/>
              </a:endParaRPr>
            </a:p>
          </p:txBody>
        </p:sp>
      </p:grpSp>
      <p:sp>
        <p:nvSpPr>
          <p:cNvPr id="17" name="TextBox 15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D8B9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577314" y="1065163"/>
            <a:ext cx="8566686" cy="8566686"/>
            <a:chOff x="0" y="0"/>
            <a:chExt cx="11422248" cy="11422248"/>
          </a:xfrm>
        </p:grpSpPr>
        <p:grpSp>
          <p:nvGrpSpPr>
            <p:cNvPr id="5" name="Group 3"/>
            <p:cNvGrpSpPr/>
            <p:nvPr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 l="5521" b="17013"/>
          <a:stretch/>
        </p:blipFill>
        <p:spPr bwMode="auto">
          <a:xfrm>
            <a:off x="1087042" y="1898514"/>
            <a:ext cx="8056958" cy="6899984"/>
          </a:xfrm>
          <a:prstGeom prst="rect">
            <a:avLst/>
          </a:prstGeom>
        </p:spPr>
      </p:pic>
      <p:sp>
        <p:nvSpPr>
          <p:cNvPr id="10" name="TextBox 8"/>
          <p:cNvSpPr>
            <a:spLocks/>
          </p:cNvSpPr>
          <p:nvPr/>
        </p:nvSpPr>
        <p:spPr bwMode="auto">
          <a:xfrm>
            <a:off x="9745890" y="2064323"/>
            <a:ext cx="7152815" cy="109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9"/>
              </a:lnSpc>
              <a:defRPr/>
            </a:pPr>
            <a:r>
              <a:rPr lang="en-US" sz="6300" b="1">
                <a:solidFill>
                  <a:srgbClr val="FFFFFF"/>
                </a:solidFill>
                <a:latin typeface="Comic Sans MS"/>
              </a:rPr>
              <a:t>IT-ИШНИКИ</a:t>
            </a:r>
            <a:r>
              <a:rPr lang="en-US" sz="6300">
                <a:solidFill>
                  <a:srgbClr val="FFFFFF"/>
                </a:solidFill>
                <a:latin typeface="Efour Digital Pro Bold"/>
              </a:rPr>
              <a:t> </a:t>
            </a:r>
            <a:endParaRPr/>
          </a:p>
        </p:txBody>
      </p:sp>
      <p:sp>
        <p:nvSpPr>
          <p:cNvPr id="11" name="TextBox 9"/>
          <p:cNvSpPr>
            <a:spLocks/>
          </p:cNvSpPr>
          <p:nvPr/>
        </p:nvSpPr>
        <p:spPr bwMode="auto">
          <a:xfrm>
            <a:off x="9745890" y="3148408"/>
            <a:ext cx="7152815" cy="443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Montserrat"/>
              </a:rPr>
              <a:t>· Основы проектной деятельности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Тайм-менеджмент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Работа в команде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Личная и командная ответственность 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Грантовые конкурсы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3">
            <a:alphaModFix amt="30000"/>
          </a:blip>
          <a:stretch/>
        </p:blipFill>
        <p:spPr bwMode="auto">
          <a:xfrm rot="1398259">
            <a:off x="1216959" y="-532201"/>
            <a:ext cx="1637940" cy="1289505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7420000" y="471189"/>
            <a:ext cx="815228" cy="821200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4">
            <a:alphaModFix amt="30000"/>
          </a:blip>
          <a:stretch/>
        </p:blipFill>
        <p:spPr bwMode="auto">
          <a:xfrm>
            <a:off x="-407614" y="2927013"/>
            <a:ext cx="815228" cy="821200"/>
          </a:xfrm>
          <a:prstGeom prst="rect">
            <a:avLst/>
          </a:prstGeom>
        </p:spPr>
      </p:pic>
      <p:sp>
        <p:nvSpPr>
          <p:cNvPr id="15" name="TextBox 13"/>
          <p:cNvSpPr>
            <a:spLocks/>
          </p:cNvSpPr>
          <p:nvPr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grpSp>
        <p:nvGrpSpPr>
          <p:cNvPr id="16" name="Group 14"/>
          <p:cNvGrpSpPr/>
          <p:nvPr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7" name="Group 15"/>
            <p:cNvGrpSpPr/>
            <p:nvPr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8" name="Freeform 16"/>
              <p:cNvSpPr/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9" name="TextBox 17"/>
            <p:cNvSpPr>
              <a:spLocks/>
            </p:cNvSpPr>
            <p:nvPr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09</a:t>
              </a:r>
              <a:endParaRPr/>
            </a:p>
          </p:txBody>
        </p:sp>
      </p:grpSp>
      <p:pic>
        <p:nvPicPr>
          <p:cNvPr id="20" name="Picture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471</Words>
  <Application>Microsoft Office PowerPoint</Application>
  <DocSecurity>0</DocSecurity>
  <PresentationFormat>Произвольный</PresentationFormat>
  <Paragraphs>122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Montserrat</vt:lpstr>
      <vt:lpstr>Calibri</vt:lpstr>
      <vt:lpstr>Montserrat Bold</vt:lpstr>
      <vt:lpstr>Arimo</vt:lpstr>
      <vt:lpstr>Comic Sans MS</vt:lpstr>
      <vt:lpstr>Montserrat Semi-Bold Bold</vt:lpstr>
      <vt:lpstr>Arial</vt:lpstr>
      <vt:lpstr>Efour Digital Pro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Rially sckill</dc:title>
  <dc:subject/>
  <dc:creator>Секретарь</dc:creator>
  <cp:keywords/>
  <dc:description/>
  <cp:lastModifiedBy>Kompklass2</cp:lastModifiedBy>
  <cp:revision>11</cp:revision>
  <dcterms:created xsi:type="dcterms:W3CDTF">2006-08-16T00:00:00Z</dcterms:created>
  <dcterms:modified xsi:type="dcterms:W3CDTF">2022-03-24T10:06:53Z</dcterms:modified>
  <cp:category/>
  <dc:identifier>DAE69Kd739Y</dc:identifier>
  <cp:contentStatus/>
  <dc:language/>
  <cp:version/>
</cp:coreProperties>
</file>