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43"/>
        <p:guide pos="28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A22D9-82BC-41EA-99DD-FD7538A59B3E}" type="datetimeFigureOut">
              <a:rPr lang="ru-RU"/>
              <a:pPr>
                <a:defRPr/>
              </a:pPr>
              <a:t>18.02.2023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9D1D1-8D41-445B-B848-35544D8AC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ED05E-039B-4ACD-A508-472BDD7801FB}" type="datetimeFigureOut">
              <a:rPr lang="ru-RU"/>
              <a:pPr>
                <a:defRPr/>
              </a:pPr>
              <a:t>18.02.2023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F2619-31EB-4365-A9CD-E496226D1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820-6913-459F-842F-6D85F0C26AC7}" type="datetimeFigureOut">
              <a:rPr lang="ru-RU"/>
              <a:pPr>
                <a:defRPr/>
              </a:pPr>
              <a:t>18.02.2023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E6CD9-3BA4-46F9-9A2F-E8691F253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24205-B06A-4768-BF91-4AA788ABFA0C}" type="datetimeFigureOut">
              <a:rPr lang="ru-RU"/>
              <a:pPr>
                <a:defRPr/>
              </a:pPr>
              <a:t>18.02.2023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035D2-6FCB-45C6-9F89-B2A1B8F18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77500-9D3E-4AB1-A6C6-E91AE606EAA8}" type="datetimeFigureOut">
              <a:rPr lang="ru-RU"/>
              <a:pPr>
                <a:defRPr/>
              </a:pPr>
              <a:t>18.02.2023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F6BCA-F069-4D13-9517-DB0CCBFFD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1C9E7-EA86-43A8-A77B-0D1FB3717825}" type="datetimeFigureOut">
              <a:rPr lang="ru-RU"/>
              <a:pPr>
                <a:defRPr/>
              </a:pPr>
              <a:t>18.02.2023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9E2F8-5BB0-4E5C-AE65-7D45B591DB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FC8A4-7C6A-49C2-878A-1EDFF447F71B}" type="datetimeFigureOut">
              <a:rPr lang="ru-RU"/>
              <a:pPr>
                <a:defRPr/>
              </a:pPr>
              <a:t>18.02.2023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1D311-F948-4AF9-A060-97CA0D772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6C8C9-61CD-490E-8997-CA3AE0DA2361}" type="datetimeFigureOut">
              <a:rPr lang="ru-RU"/>
              <a:pPr>
                <a:defRPr/>
              </a:pPr>
              <a:t>18.02.2023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45BBD-DCDD-4675-8513-5116F5268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8EB89-15D3-4CF3-88F7-4E3388C00DA3}" type="datetimeFigureOut">
              <a:rPr lang="ru-RU"/>
              <a:pPr>
                <a:defRPr/>
              </a:pPr>
              <a:t>18.02.2023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550E4-A84D-465E-B3A3-0373A4986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017D8-F522-494A-BBD9-113F8FF05F15}" type="datetimeFigureOut">
              <a:rPr lang="ru-RU"/>
              <a:pPr>
                <a:defRPr/>
              </a:pPr>
              <a:t>18.02.2023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12650-E5F4-417D-8C7E-48FE1BD73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anose="02040502050405020303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9EF1F-BB79-4DE1-A3F7-8A53B6739A49}" type="datetimeFigureOut">
              <a:rPr lang="ru-RU"/>
              <a:pPr>
                <a:defRPr/>
              </a:pPr>
              <a:t>18.02.2023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2DDFD-EB88-453F-B70C-96CA2C082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53722E-0BB3-4772-87D2-7A7BB60A3CC0}" type="datetimeFigureOut">
              <a:rPr lang="ru-RU"/>
              <a:pPr>
                <a:defRPr/>
              </a:pPr>
              <a:t>18.02.2023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9D1E1-391C-43E0-BD47-9E90AF1A2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2" r:id="rId2"/>
    <p:sldLayoutId id="214748366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2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33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62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00788" y="4868863"/>
            <a:ext cx="2324100" cy="10985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     Выполнена: учителем-</a:t>
            </a:r>
            <a:r>
              <a:rPr lang="ru-RU" dirty="0" err="1" smtClean="0"/>
              <a:t>логопедом</a:t>
            </a:r>
            <a:r>
              <a:rPr lang="ru-RU" dirty="0" smtClean="0"/>
              <a:t> МКОУ « Киреевский центр оразования№3» Дюжиной Т.В.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4565" y="668020"/>
            <a:ext cx="5973445" cy="1242695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 smtClean="0"/>
              <a:t>Презентация на </a:t>
            </a:r>
            <a:r>
              <a:rPr lang="ru-RU" sz="2800" dirty="0" err="1" smtClean="0"/>
              <a:t>тему:</a:t>
            </a:r>
            <a:r>
              <a:rPr lang="ru-RU" sz="28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 Тяжелые речевые нарушения у детей»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480719" cy="1584176"/>
          </a:xfrm>
        </p:spPr>
        <p:txBody>
          <a:bodyPr>
            <a:normAutofit/>
          </a:bodyPr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первичных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произносительных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навыков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8888" y="2781300"/>
            <a:ext cx="5734050" cy="2433638"/>
          </a:xfrm>
        </p:spPr>
        <p:txBody>
          <a:bodyPr rtlCol="0">
            <a:normAutofit fontScale="70000" lnSpcReduction="2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tx2"/>
                </a:solidFill>
              </a:rPr>
              <a:t>Развитие речевого общения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tx2"/>
                </a:solidFill>
              </a:rPr>
              <a:t>Формирование навыков звукового анализа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tx2"/>
                </a:solidFill>
              </a:rPr>
              <a:t>Коррекция артикуляционных нарушений (расслабление мышц речевого аппарата, выработка контроля над положением рта, развитие артикуляционной моторики)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tx2"/>
                </a:solidFill>
              </a:rPr>
              <a:t>Коррекция голоса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tx2"/>
                </a:solidFill>
              </a:rPr>
              <a:t>Коррекция речевого дыхания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tx2"/>
                </a:solidFill>
              </a:rPr>
              <a:t>Развитие артикуляционного </a:t>
            </a:r>
            <a:r>
              <a:rPr lang="ru-RU" dirty="0" err="1">
                <a:solidFill>
                  <a:schemeClr val="tx2"/>
                </a:solidFill>
              </a:rPr>
              <a:t>праксиса</a:t>
            </a:r>
            <a:endParaRPr lang="ru-RU" dirty="0">
              <a:solidFill>
                <a:schemeClr val="tx2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tx2"/>
                </a:solidFill>
              </a:rPr>
              <a:t>Коррекция звукопроизношения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550" y="1700213"/>
            <a:ext cx="6480175" cy="3673475"/>
          </a:xfrm>
        </p:spPr>
        <p:txBody>
          <a:bodyPr rtlCol="0">
            <a:normAutofit fontScale="67500" lnSpcReduction="20000"/>
          </a:bodyPr>
          <a:lstStyle/>
          <a:p>
            <a:pPr marL="571500" indent="-57150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РИНОЛАЛИЯ </a:t>
            </a:r>
            <a:r>
              <a:rPr lang="ru-RU" b="1" dirty="0">
                <a:solidFill>
                  <a:srgbClr val="00CC00"/>
                </a:solidFill>
              </a:rPr>
              <a:t> - </a:t>
            </a:r>
            <a:r>
              <a:rPr lang="ru-RU" b="1" dirty="0">
                <a:solidFill>
                  <a:schemeClr val="tx2"/>
                </a:solidFill>
              </a:rPr>
              <a:t>нарушение тембра голоса и звукопроизношения, обусловленные анатомо-физиологическими дефектами речевого аппарата.</a:t>
            </a: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Синонимы:</a:t>
            </a: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chemeClr val="tx2"/>
                </a:solidFill>
              </a:rPr>
              <a:t>«гнусавость» -- устаревший термин</a:t>
            </a: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chemeClr val="tx2"/>
                </a:solidFill>
              </a:rPr>
              <a:t>«</a:t>
            </a:r>
            <a:r>
              <a:rPr lang="ru-RU" b="1" dirty="0" err="1">
                <a:solidFill>
                  <a:schemeClr val="tx2"/>
                </a:solidFill>
              </a:rPr>
              <a:t>палатолалия</a:t>
            </a:r>
            <a:r>
              <a:rPr lang="ru-RU" b="1" dirty="0">
                <a:solidFill>
                  <a:schemeClr val="tx2"/>
                </a:solidFill>
              </a:rPr>
              <a:t>»</a:t>
            </a: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Проявления:</a:t>
            </a:r>
          </a:p>
          <a:p>
            <a:pPr marL="571500" indent="-57150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chemeClr val="tx2"/>
                </a:solidFill>
              </a:rPr>
              <a:t>назализация (воздушная струя при </a:t>
            </a:r>
            <a:r>
              <a:rPr lang="ru-RU" b="1" dirty="0" err="1">
                <a:solidFill>
                  <a:schemeClr val="tx2"/>
                </a:solidFill>
              </a:rPr>
              <a:t>звукопроизнесении</a:t>
            </a:r>
            <a:r>
              <a:rPr lang="ru-RU" b="1" dirty="0">
                <a:solidFill>
                  <a:schemeClr val="tx2"/>
                </a:solidFill>
              </a:rPr>
              <a:t> попадает в полость носа и возникает носовой резонанс)</a:t>
            </a:r>
          </a:p>
          <a:p>
            <a:pPr marL="571500" indent="-57150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chemeClr val="tx2"/>
                </a:solidFill>
              </a:rPr>
              <a:t>искаженное произношение всех </a:t>
            </a:r>
            <a:r>
              <a:rPr lang="ru-RU" b="1" dirty="0" smtClean="0">
                <a:solidFill>
                  <a:schemeClr val="tx2"/>
                </a:solidFill>
              </a:rPr>
              <a:t>звуков</a:t>
            </a:r>
            <a:endParaRPr lang="ru-RU" b="1" dirty="0">
              <a:solidFill>
                <a:schemeClr val="tx2"/>
              </a:solidFill>
            </a:endParaRPr>
          </a:p>
          <a:p>
            <a:pPr marL="571500" indent="-57150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chemeClr val="tx2"/>
                </a:solidFill>
              </a:rPr>
              <a:t>речь невнятная, монотонная</a:t>
            </a:r>
          </a:p>
          <a:p>
            <a:pPr marL="571500" indent="-57150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chemeClr val="tx2"/>
                </a:solidFill>
              </a:rPr>
              <a:t>грубые нарушения артикуляционного аппарата (</a:t>
            </a:r>
            <a:r>
              <a:rPr lang="ru-RU" b="1" dirty="0" smtClean="0">
                <a:solidFill>
                  <a:schemeClr val="tx2"/>
                </a:solidFill>
              </a:rPr>
              <a:t>расщелина </a:t>
            </a:r>
            <a:r>
              <a:rPr lang="ru-RU" b="1" dirty="0">
                <a:solidFill>
                  <a:schemeClr val="tx2"/>
                </a:solidFill>
              </a:rPr>
              <a:t>неба)</a:t>
            </a:r>
          </a:p>
          <a:p>
            <a:pPr marL="571500" indent="-57150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b="1" dirty="0">
                <a:solidFill>
                  <a:schemeClr val="tx2"/>
                </a:solidFill>
              </a:rPr>
              <a:t> РИНОФОНИЯ – если нет расщелины неба, а есть только носовой оттенок голоса.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332656"/>
            <a:ext cx="5616624" cy="8299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20040" indent="-320040" algn="ctr" fontAlgn="auto"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28000"/>
              <a:buFont typeface="Georgia" panose="02040502050405020303" pitchFamily="18" charset="0"/>
              <a:buChar char="*"/>
              <a:defRPr/>
            </a:pPr>
            <a:r>
              <a:rPr lang="ru-RU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Нарушения звукопроизношения и м</a:t>
            </a:r>
            <a:r>
              <a:rPr lang="ru-RU" sz="2400" b="1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елодико</a:t>
            </a:r>
            <a:r>
              <a:rPr lang="ru-RU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-интонационной речи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5875055" cy="1512168"/>
          </a:xfrm>
        </p:spPr>
        <p:txBody>
          <a:bodyPr>
            <a:normAutofit/>
          </a:bodyPr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Логопедическое воздействие при открытой </a:t>
            </a:r>
            <a:r>
              <a:rPr lang="ru-RU" sz="2400" dirty="0" err="1" smtClean="0">
                <a:latin typeface="Georgia" panose="02040502050405020303" pitchFamily="18" charset="0"/>
              </a:rPr>
              <a:t>ринолалии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276475"/>
            <a:ext cx="6021388" cy="3529013"/>
          </a:xfrm>
        </p:spPr>
        <p:txBody>
          <a:bodyPr rtlCol="0">
            <a:normAutofit fontScale="92500"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Задачи коррекционной работы: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rgbClr val="00CC00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нормализация  ротового выдоха, выработка длительной ротовой воздушной струи</a:t>
            </a:r>
            <a:endParaRPr lang="ru-RU" dirty="0">
              <a:solidFill>
                <a:schemeClr val="tx2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chemeClr val="tx2"/>
                </a:solidFill>
              </a:rPr>
              <a:t>выработка правильной артикуляции всех звуков</a:t>
            </a:r>
            <a:endParaRPr lang="ru-RU" dirty="0">
              <a:solidFill>
                <a:schemeClr val="tx2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chemeClr val="tx2"/>
                </a:solidFill>
              </a:rPr>
              <a:t>устранение назального оттенка голоса</a:t>
            </a:r>
            <a:endParaRPr lang="ru-RU" dirty="0">
              <a:solidFill>
                <a:schemeClr val="tx2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chemeClr val="tx2"/>
                </a:solidFill>
              </a:rPr>
              <a:t>воспитание навыков дифференциации звуков</a:t>
            </a:r>
            <a:endParaRPr lang="ru-RU" dirty="0">
              <a:solidFill>
                <a:schemeClr val="tx2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chemeClr val="tx2"/>
                </a:solidFill>
              </a:rPr>
              <a:t>нормализация просодических компонентов речи</a:t>
            </a:r>
            <a:endParaRPr lang="ru-RU" dirty="0">
              <a:solidFill>
                <a:schemeClr val="tx2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1331913" y="2551113"/>
            <a:ext cx="69119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Освобождение лицевых мышц от компенсаторных    движений</a:t>
            </a:r>
          </a:p>
          <a:p>
            <a:pPr>
              <a:lnSpc>
                <a:spcPct val="200000"/>
              </a:lnSpc>
            </a:pPr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Подготовка правильного произношения  гласных</a:t>
            </a:r>
          </a:p>
          <a:p>
            <a:pPr>
              <a:lnSpc>
                <a:spcPct val="200000"/>
              </a:lnSpc>
            </a:pPr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Подготовка правильной артикуляции доступных согласных </a:t>
            </a:r>
          </a:p>
        </p:txBody>
      </p:sp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1979613" y="1125538"/>
            <a:ext cx="52482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Trebuchet MS" pitchFamily="34" charset="0"/>
              </a:rPr>
              <a:t>Дооперационный период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1"/>
          <p:cNvSpPr txBox="1">
            <a:spLocks noChangeArrowheads="1"/>
          </p:cNvSpPr>
          <p:nvPr/>
        </p:nvSpPr>
        <p:spPr bwMode="auto">
          <a:xfrm>
            <a:off x="1403350" y="1052513"/>
            <a:ext cx="7015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Trebuchet MS" pitchFamily="34" charset="0"/>
              </a:rPr>
              <a:t>Послеоперационный период</a:t>
            </a:r>
            <a:r>
              <a:rPr lang="ru-RU">
                <a:latin typeface="Trebuchet MS" pitchFamily="34" charset="0"/>
              </a:rPr>
              <a:t>:</a:t>
            </a:r>
          </a:p>
        </p:txBody>
      </p:sp>
      <p:sp>
        <p:nvSpPr>
          <p:cNvPr id="26626" name="Прямоугольник 2"/>
          <p:cNvSpPr>
            <a:spLocks noChangeArrowheads="1"/>
          </p:cNvSpPr>
          <p:nvPr/>
        </p:nvSpPr>
        <p:spPr bwMode="auto">
          <a:xfrm>
            <a:off x="1712913" y="2205038"/>
            <a:ext cx="64516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>
                <a:solidFill>
                  <a:schemeClr val="tx2"/>
                </a:solidFill>
                <a:latin typeface="Trebuchet MS" pitchFamily="34" charset="0"/>
              </a:rPr>
              <a:t>Развитие подвижности мягкого неба</a:t>
            </a:r>
            <a:endParaRPr lang="ru-RU" sz="2800">
              <a:solidFill>
                <a:schemeClr val="tx2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b="1">
                <a:solidFill>
                  <a:schemeClr val="tx2"/>
                </a:solidFill>
                <a:latin typeface="Trebuchet MS" pitchFamily="34" charset="0"/>
              </a:rPr>
              <a:t>Устранение дефектов звукопроизношения</a:t>
            </a:r>
            <a:endParaRPr lang="ru-RU" sz="2800">
              <a:solidFill>
                <a:schemeClr val="tx2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b="1">
                <a:solidFill>
                  <a:schemeClr val="tx2"/>
                </a:solidFill>
                <a:latin typeface="Trebuchet MS" pitchFamily="34" charset="0"/>
              </a:rPr>
              <a:t>Преодоление назального оттенка голоса</a:t>
            </a:r>
            <a:endParaRPr lang="ru-RU" sz="2800">
              <a:solidFill>
                <a:schemeClr val="tx2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endParaRPr lang="ru-RU" sz="28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1"/>
          <p:cNvSpPr>
            <a:spLocks noChangeArrowheads="1"/>
          </p:cNvSpPr>
          <p:nvPr/>
        </p:nvSpPr>
        <p:spPr bwMode="auto">
          <a:xfrm>
            <a:off x="1403350" y="765175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Специфические виды работы в послеоперационном периоде: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Прямоугольник 2"/>
          <p:cNvSpPr>
            <a:spLocks noChangeArrowheads="1"/>
          </p:cNvSpPr>
          <p:nvPr/>
        </p:nvSpPr>
        <p:spPr bwMode="auto">
          <a:xfrm>
            <a:off x="1165225" y="1773238"/>
            <a:ext cx="5743575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>
                <a:solidFill>
                  <a:schemeClr val="tx2"/>
                </a:solidFill>
                <a:latin typeface="Trebuchet MS" pitchFamily="34" charset="0"/>
              </a:rPr>
              <a:t>Массаж мягкого неба</a:t>
            </a:r>
          </a:p>
          <a:p>
            <a:pPr>
              <a:lnSpc>
                <a:spcPct val="150000"/>
              </a:lnSpc>
            </a:pPr>
            <a:r>
              <a:rPr lang="ru-RU" sz="2000">
                <a:solidFill>
                  <a:schemeClr val="tx2"/>
                </a:solidFill>
                <a:latin typeface="Trebuchet MS" pitchFamily="34" charset="0"/>
              </a:rPr>
              <a:t>Гимнастика мягкого неба и задней стенки глотки</a:t>
            </a:r>
          </a:p>
          <a:p>
            <a:pPr>
              <a:lnSpc>
                <a:spcPct val="150000"/>
              </a:lnSpc>
            </a:pPr>
            <a:r>
              <a:rPr lang="ru-RU" sz="2000">
                <a:solidFill>
                  <a:schemeClr val="tx2"/>
                </a:solidFill>
                <a:latin typeface="Trebuchet MS" pitchFamily="34" charset="0"/>
              </a:rPr>
              <a:t>Артикуляционная гимнастика</a:t>
            </a:r>
          </a:p>
          <a:p>
            <a:pPr>
              <a:lnSpc>
                <a:spcPct val="150000"/>
              </a:lnSpc>
            </a:pPr>
            <a:r>
              <a:rPr lang="ru-RU" sz="2000">
                <a:solidFill>
                  <a:schemeClr val="tx2"/>
                </a:solidFill>
                <a:latin typeface="Trebuchet MS" pitchFamily="34" charset="0"/>
              </a:rPr>
              <a:t>Голосовые упражнения</a:t>
            </a:r>
          </a:p>
          <a:p>
            <a:pPr>
              <a:lnSpc>
                <a:spcPct val="150000"/>
              </a:lnSpc>
            </a:pPr>
            <a:r>
              <a:rPr lang="ru-RU" sz="2000">
                <a:solidFill>
                  <a:schemeClr val="tx2"/>
                </a:solidFill>
                <a:latin typeface="Trebuchet MS" pitchFamily="34" charset="0"/>
              </a:rPr>
              <a:t>Дыхательные упражнения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5082967" cy="501992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темпо-ритмической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стороны речи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8888" y="1628775"/>
            <a:ext cx="7058025" cy="4679950"/>
          </a:xfrm>
        </p:spPr>
        <p:txBody>
          <a:bodyPr rtlCol="0">
            <a:noAutofit/>
          </a:bodyPr>
          <a:lstStyle/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АИКАНИЕ</a:t>
            </a:r>
            <a:r>
              <a:rPr lang="ru-RU" sz="1200" b="1" dirty="0">
                <a:solidFill>
                  <a:srgbClr val="00CC00"/>
                </a:solidFill>
              </a:rPr>
              <a:t> – </a:t>
            </a:r>
            <a:r>
              <a:rPr lang="ru-RU" sz="1200" b="1" dirty="0">
                <a:solidFill>
                  <a:schemeClr val="tx2"/>
                </a:solidFill>
              </a:rPr>
              <a:t>нарушение темпо-ритмической организации речи, обусловленное судорожным состоянием мышц речевого аппарата.</a:t>
            </a: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1200" b="1" dirty="0">
                <a:solidFill>
                  <a:schemeClr val="tx2"/>
                </a:solidFill>
              </a:rPr>
              <a:t>Синонимы:  </a:t>
            </a:r>
            <a:r>
              <a:rPr lang="ru-RU" sz="1200" b="1" dirty="0" err="1">
                <a:solidFill>
                  <a:schemeClr val="tx2"/>
                </a:solidFill>
              </a:rPr>
              <a:t>логоневроз</a:t>
            </a:r>
            <a:endParaRPr lang="ru-RU" sz="1200" b="1" dirty="0">
              <a:solidFill>
                <a:schemeClr val="tx2"/>
              </a:solidFill>
            </a:endParaRP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1200" b="1" dirty="0">
                <a:solidFill>
                  <a:schemeClr val="tx2"/>
                </a:solidFill>
              </a:rPr>
              <a:t>Страдают до 2% людей.</a:t>
            </a: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1200" b="1" dirty="0">
                <a:solidFill>
                  <a:schemeClr val="tx2"/>
                </a:solidFill>
              </a:rPr>
              <a:t>Причины:</a:t>
            </a: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200" b="1" dirty="0">
                <a:solidFill>
                  <a:schemeClr val="tx2"/>
                </a:solidFill>
              </a:rPr>
              <a:t>речевая перегрузка</a:t>
            </a: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200" b="1" dirty="0">
                <a:solidFill>
                  <a:schemeClr val="tx2"/>
                </a:solidFill>
              </a:rPr>
              <a:t>патологическая раздражительность</a:t>
            </a: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200" b="1" dirty="0">
                <a:solidFill>
                  <a:schemeClr val="tx2"/>
                </a:solidFill>
              </a:rPr>
              <a:t>ускоренный темп речи</a:t>
            </a: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200" b="1" dirty="0">
                <a:solidFill>
                  <a:schemeClr val="tx2"/>
                </a:solidFill>
              </a:rPr>
              <a:t>подражание</a:t>
            </a: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200" b="1" dirty="0">
                <a:solidFill>
                  <a:schemeClr val="tx2"/>
                </a:solidFill>
              </a:rPr>
              <a:t>издержки воспитания</a:t>
            </a: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200" b="1" dirty="0" err="1">
                <a:solidFill>
                  <a:schemeClr val="tx2"/>
                </a:solidFill>
              </a:rPr>
              <a:t>психотравмы</a:t>
            </a:r>
            <a:endParaRPr lang="ru-RU" sz="1200" b="1" dirty="0">
              <a:solidFill>
                <a:schemeClr val="tx2"/>
              </a:solidFill>
            </a:endParaRP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1200" b="1" dirty="0">
                <a:solidFill>
                  <a:schemeClr val="tx2"/>
                </a:solidFill>
              </a:rPr>
              <a:t>Все это является предрасполагающими факторами для заикания. </a:t>
            </a: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sz="1200" b="1" dirty="0">
                <a:solidFill>
                  <a:schemeClr val="tx2"/>
                </a:solidFill>
              </a:rPr>
              <a:t>Проявления:</a:t>
            </a: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200" b="1" dirty="0">
                <a:solidFill>
                  <a:schemeClr val="tx2"/>
                </a:solidFill>
              </a:rPr>
              <a:t>судороги в момент речи в речевом аппарате</a:t>
            </a: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200" b="1" dirty="0">
                <a:solidFill>
                  <a:schemeClr val="tx2"/>
                </a:solidFill>
              </a:rPr>
              <a:t>периодичность в течении</a:t>
            </a: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200" b="1" dirty="0">
                <a:solidFill>
                  <a:schemeClr val="tx2"/>
                </a:solidFill>
              </a:rPr>
              <a:t>связь с общим эмоциональным состоянием </a:t>
            </a: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200" b="1" dirty="0">
                <a:solidFill>
                  <a:schemeClr val="tx2"/>
                </a:solidFill>
              </a:rPr>
              <a:t>зависимость от внешних факторов (время года, питание, условия жизни)</a:t>
            </a: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200" b="1" dirty="0">
                <a:solidFill>
                  <a:schemeClr val="tx2"/>
                </a:solidFill>
              </a:rPr>
              <a:t>сопутствующие движения (развиваются постепенно)                 судороги в различных группах внеречевой мускулатуры: лицо, шея, конечности (зажмуривание глаз, моргание, раздувание ноздрей, откидывание головы и т.д.)</a:t>
            </a: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200" b="1" dirty="0" err="1">
                <a:solidFill>
                  <a:schemeClr val="tx2"/>
                </a:solidFill>
              </a:rPr>
              <a:t>эмболофразия</a:t>
            </a:r>
            <a:r>
              <a:rPr lang="ru-RU" sz="1200" b="1" dirty="0">
                <a:solidFill>
                  <a:schemeClr val="tx2"/>
                </a:solidFill>
              </a:rPr>
              <a:t> (речевая уловка – добавление в речи стереотипных звуков «а-а-а», «э-э-э», «ну» и др.</a:t>
            </a:r>
          </a:p>
          <a:p>
            <a:pPr marL="571500" indent="-57150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200" b="1" dirty="0" err="1">
                <a:solidFill>
                  <a:schemeClr val="tx2"/>
                </a:solidFill>
              </a:rPr>
              <a:t>логофобия</a:t>
            </a:r>
            <a:r>
              <a:rPr lang="ru-RU" sz="1200" b="1" dirty="0">
                <a:solidFill>
                  <a:schemeClr val="tx2"/>
                </a:solidFill>
              </a:rPr>
              <a:t> – боязнь речи в целом или произнесения отдельных звуков.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1"/>
          <p:cNvSpPr>
            <a:spLocks noChangeArrowheads="1"/>
          </p:cNvSpPr>
          <p:nvPr/>
        </p:nvSpPr>
        <p:spPr bwMode="auto">
          <a:xfrm>
            <a:off x="1187450" y="1858963"/>
            <a:ext cx="6913563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b="1">
                <a:latin typeface="Trebuchet MS" pitchFamily="34" charset="0"/>
              </a:rPr>
              <a:t>ЛЕЧЕБНО-ОЗДОРОВИТЕЛЬНЫЕ МЕРОПРИЯТИЯ</a:t>
            </a:r>
            <a:endParaRPr lang="ru-RU"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>
                <a:latin typeface="Trebuchet MS" pitchFamily="34" charset="0"/>
              </a:rPr>
              <a:t>Медицинские препараты</a:t>
            </a:r>
            <a:endParaRPr lang="ru-RU"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>
                <a:latin typeface="Trebuchet MS" pitchFamily="34" charset="0"/>
              </a:rPr>
              <a:t>Лечебные процедуры</a:t>
            </a:r>
            <a:endParaRPr lang="ru-RU"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>
                <a:latin typeface="Trebuchet MS" pitchFamily="34" charset="0"/>
              </a:rPr>
              <a:t>ЛФК</a:t>
            </a:r>
          </a:p>
          <a:p>
            <a:pPr>
              <a:lnSpc>
                <a:spcPct val="150000"/>
              </a:lnSpc>
            </a:pPr>
            <a:r>
              <a:rPr lang="ru-RU" b="1">
                <a:latin typeface="Trebuchet MS" pitchFamily="34" charset="0"/>
              </a:rPr>
              <a:t>Психотерапия</a:t>
            </a:r>
          </a:p>
          <a:p>
            <a:pPr>
              <a:lnSpc>
                <a:spcPct val="150000"/>
              </a:lnSpc>
            </a:pPr>
            <a:r>
              <a:rPr lang="ru-RU" b="1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ru-RU" b="1">
                <a:latin typeface="Trebuchet MS" pitchFamily="34" charset="0"/>
              </a:rPr>
              <a:t>КОРРЕКЦИОННО-ПЕДАГОГИЧЕСКОЕ ВОЗДЕЙСТВИЕ</a:t>
            </a:r>
            <a:endParaRPr lang="ru-RU"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>
                <a:latin typeface="Trebuchet MS" pitchFamily="34" charset="0"/>
              </a:rPr>
              <a:t>Логопедические занятия</a:t>
            </a:r>
          </a:p>
          <a:p>
            <a:pPr>
              <a:lnSpc>
                <a:spcPct val="150000"/>
              </a:lnSpc>
            </a:pPr>
            <a:r>
              <a:rPr lang="ru-RU" b="1">
                <a:latin typeface="Trebuchet MS" pitchFamily="34" charset="0"/>
              </a:rPr>
              <a:t>Логоритмика</a:t>
            </a:r>
            <a:endParaRPr lang="ru-RU"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>
                <a:latin typeface="Trebuchet MS" pitchFamily="34" charset="0"/>
              </a:rPr>
              <a:t>Воспитательные мероприятия</a:t>
            </a:r>
            <a:endParaRPr lang="ru-RU">
              <a:latin typeface="Trebuchet MS" pitchFamily="34" charset="0"/>
            </a:endParaRPr>
          </a:p>
        </p:txBody>
      </p:sp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1835150" y="836613"/>
            <a:ext cx="2376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0113" y="620713"/>
            <a:ext cx="8247062" cy="952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Лечено-педагогический коплекс  по преодолению заикания: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1"/>
          <p:cNvSpPr txBox="1">
            <a:spLocks noChangeArrowheads="1"/>
          </p:cNvSpPr>
          <p:nvPr/>
        </p:nvSpPr>
        <p:spPr bwMode="auto">
          <a:xfrm>
            <a:off x="2152650" y="765175"/>
            <a:ext cx="618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Система коррекционной работы  с заиканием</a:t>
            </a:r>
            <a:r>
              <a:rPr lang="ru-RU">
                <a:latin typeface="Trebuchet MS" pitchFamily="34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35150" y="1522413"/>
            <a:ext cx="5705475" cy="682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Периоды  логопедической ра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б</a:t>
            </a:r>
            <a:r>
              <a:rPr lang="ru-RU">
                <a:solidFill>
                  <a:srgbClr val="FFFFFF"/>
                </a:solidFill>
                <a:cs typeface="Arial" charset="0"/>
              </a:rPr>
              <a:t>оты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047875" y="2273300"/>
            <a:ext cx="433388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073525" y="2273300"/>
            <a:ext cx="0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940425" y="2205038"/>
            <a:ext cx="431800" cy="792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1039813" y="3092450"/>
            <a:ext cx="1441450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подготовительный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92500" y="3146425"/>
            <a:ext cx="1366838" cy="6842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тренировочный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84888" y="2997200"/>
            <a:ext cx="1382712" cy="719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закрепительный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619250" y="3789363"/>
            <a:ext cx="0" cy="828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157663" y="3884613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848475" y="3884613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968375" y="4743450"/>
            <a:ext cx="1512888" cy="180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1.Создание щадящего режима.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2.Подотовка </a:t>
            </a:r>
            <a:r>
              <a:rPr lang="ru-RU" sz="1200" dirty="0" err="1"/>
              <a:t>ребенка</a:t>
            </a:r>
            <a:r>
              <a:rPr lang="ru-RU" sz="1200" dirty="0"/>
              <a:t> к занятию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3.Показ </a:t>
            </a:r>
            <a:r>
              <a:rPr lang="ru-RU" sz="1200" dirty="0" err="1"/>
              <a:t>правильной</a:t>
            </a:r>
            <a:r>
              <a:rPr lang="ru-RU" sz="1200" dirty="0"/>
              <a:t> речи.</a:t>
            </a:r>
            <a:endParaRPr lang="ru-RU" sz="1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402013" y="4724400"/>
            <a:ext cx="1547812" cy="1811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Воспитание навыков </a:t>
            </a:r>
            <a:r>
              <a:rPr lang="ru-RU" sz="1200" dirty="0" err="1"/>
              <a:t>свободной</a:t>
            </a:r>
            <a:r>
              <a:rPr lang="ru-RU" sz="1200" dirty="0"/>
              <a:t> речи и </a:t>
            </a:r>
            <a:r>
              <a:rPr lang="ru-RU" sz="1200" dirty="0" err="1"/>
              <a:t>праильного</a:t>
            </a:r>
            <a:r>
              <a:rPr lang="ru-RU" sz="1200" dirty="0"/>
              <a:t> поведения в разных формах речи и </a:t>
            </a:r>
            <a:r>
              <a:rPr lang="ru-RU" sz="1200" dirty="0" err="1"/>
              <a:t>разнооразных</a:t>
            </a:r>
            <a:r>
              <a:rPr lang="ru-RU" sz="1200" dirty="0"/>
              <a:t> речевых ситуациях</a:t>
            </a:r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156325" y="4724400"/>
            <a:ext cx="1800225" cy="180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Автоматизация</a:t>
            </a:r>
            <a:r>
              <a:rPr lang="ru-RU" sz="1200" dirty="0"/>
              <a:t> </a:t>
            </a:r>
            <a:r>
              <a:rPr lang="ru-RU" sz="1200" dirty="0" err="1"/>
              <a:t>приоретенных</a:t>
            </a:r>
            <a:r>
              <a:rPr lang="ru-RU" sz="1200" dirty="0"/>
              <a:t> </a:t>
            </a:r>
            <a:r>
              <a:rPr lang="ru-RU" sz="1200" dirty="0" err="1"/>
              <a:t>ребенком</a:t>
            </a:r>
            <a:r>
              <a:rPr lang="ru-RU" sz="1200" dirty="0"/>
              <a:t> навыков речи в </a:t>
            </a:r>
            <a:r>
              <a:rPr lang="ru-RU" sz="1200" dirty="0" err="1"/>
              <a:t>разнообразной</a:t>
            </a:r>
            <a:r>
              <a:rPr lang="ru-RU" sz="1200" dirty="0"/>
              <a:t> речевой </a:t>
            </a:r>
            <a:r>
              <a:rPr lang="ru-RU" sz="1200" dirty="0" err="1"/>
              <a:t>деятельности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 1"/>
          <p:cNvSpPr>
            <a:spLocks noChangeArrowheads="1"/>
          </p:cNvSpPr>
          <p:nvPr/>
        </p:nvSpPr>
        <p:spPr bwMode="auto">
          <a:xfrm>
            <a:off x="2286000" y="1304925"/>
            <a:ext cx="4572000" cy="480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chemeClr val="tx2"/>
                </a:solidFill>
                <a:latin typeface="Trebuchet MS" pitchFamily="34" charset="0"/>
              </a:rPr>
              <a:t>Обучение  и воспитание детей с тяжёлыми нарушениями речи осуществляется по специальной системе в специальных детских садах или школах для детей с тяжёлыми нарушениями речи, но принципиально возможно их обучение и воспитание в семье. Прежде всего необходимо установить тесный контакт с ребенком, внимательно, бережно относиться к нему. Обучение состоит в коррекции дефекта устной речи и подготовке к усвоению грамоты. Пути компенсации зависят от природы дефекта и индивидуальных особенностей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1"/>
          <p:cNvSpPr>
            <a:spLocks noChangeArrowheads="1"/>
          </p:cNvSpPr>
          <p:nvPr/>
        </p:nvSpPr>
        <p:spPr bwMode="auto">
          <a:xfrm>
            <a:off x="1187450" y="1844675"/>
            <a:ext cx="5526088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ru-RU" sz="2400" b="1" i="1">
                <a:latin typeface="Georgia" pitchFamily="18" charset="0"/>
              </a:rPr>
              <a:t>Речь ребенка формируется под непосредственным влиянием речи окружающих его взрослых и зависит от речевой практики, культуры речевого окружения, от воспитания и обучения</a:t>
            </a:r>
            <a:r>
              <a:rPr lang="ru-RU" sz="2400" b="1" i="1">
                <a:latin typeface="Trebuchet MS" pitchFamily="34" charset="0"/>
              </a:rPr>
              <a:t>.</a:t>
            </a:r>
            <a:endParaRPr lang="ru-RU" sz="24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048672" cy="1440160"/>
          </a:xfrm>
        </p:spPr>
        <p:txBody>
          <a:bodyPr>
            <a:normAutofit fontScale="90000"/>
          </a:bodyPr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Дети с </a:t>
            </a:r>
            <a:r>
              <a:rPr lang="ru-RU" dirty="0" err="1" smtClean="0"/>
              <a:t>тяжелыми</a:t>
            </a:r>
            <a:r>
              <a:rPr lang="ru-RU" dirty="0" smtClean="0"/>
              <a:t> </a:t>
            </a:r>
            <a:r>
              <a:rPr lang="ru-RU" dirty="0" err="1" smtClean="0"/>
              <a:t>нарушениями</a:t>
            </a:r>
            <a:r>
              <a:rPr lang="ru-RU" dirty="0" smtClean="0"/>
              <a:t> речи -</a:t>
            </a:r>
            <a:endParaRPr lang="ru-RU" dirty="0"/>
          </a:p>
        </p:txBody>
      </p:sp>
      <p:sp>
        <p:nvSpPr>
          <p:cNvPr id="15362" name="Объект 2"/>
          <p:cNvSpPr>
            <a:spLocks noGrp="1"/>
          </p:cNvSpPr>
          <p:nvPr>
            <p:ph sz="quarter" idx="13"/>
          </p:nvPr>
        </p:nvSpPr>
        <p:spPr>
          <a:xfrm>
            <a:off x="1763713" y="2636838"/>
            <a:ext cx="5616575" cy="2160587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 это особая категория детей с отклонениями в развитии, у которых сохраннен слух, первично не нарушен интеллект,но есть значителные речевые  дефекты, влияющие на становление психики.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512511" cy="1143000"/>
          </a:xfrm>
        </p:spPr>
        <p:txBody>
          <a:bodyPr>
            <a:normAutofit fontScale="90000"/>
          </a:bodyPr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err="1" smtClean="0"/>
              <a:t>Особенности</a:t>
            </a:r>
            <a:r>
              <a:rPr lang="ru-RU" dirty="0" smtClean="0"/>
              <a:t>  развития детей с ТНР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350" y="2420938"/>
            <a:ext cx="6121400" cy="2520950"/>
          </a:xfrm>
        </p:spPr>
        <p:txBody>
          <a:bodyPr rtlCol="0">
            <a:normAutofit fontScale="57500" lnSpcReduction="20000"/>
          </a:bodyPr>
          <a:lstStyle/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  <a:endParaRPr lang="ru-RU" b="1" i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indent="-18288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3600" dirty="0">
                <a:solidFill>
                  <a:schemeClr val="tx1"/>
                </a:solidFill>
                <a:latin typeface="Corbel" panose="020B0503020204020204"/>
              </a:rPr>
              <a:t>Дети  имеют ряд психолого-педагогических особенностей, затрудняющих  их социальную адаптацию и требующих целенаправленной коррекции имеющихся нарушений.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5256584" cy="3096344"/>
          </a:xfrm>
        </p:spPr>
        <p:txBody>
          <a:bodyPr>
            <a:normAutofit/>
          </a:bodyPr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детей с ТНР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sz="quarter" idx="13"/>
          </p:nvPr>
        </p:nvSpPr>
        <p:spPr>
          <a:xfrm>
            <a:off x="2051050" y="3789363"/>
            <a:ext cx="4897438" cy="2087562"/>
          </a:xfrm>
        </p:spPr>
        <p:txBody>
          <a:bodyPr/>
          <a:lstStyle/>
          <a:p>
            <a:r>
              <a:rPr lang="ru-RU" smtClean="0"/>
              <a:t>Особенности речевой деятельности отражаются на формировании у детей сенсорной, интеллектуалной и аффективно-волевой сферах.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03298"/>
            <a:ext cx="5544616" cy="1440161"/>
          </a:xfrm>
        </p:spPr>
        <p:txBody>
          <a:bodyPr>
            <a:normAutofit/>
          </a:bodyPr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Тяжелые нарушения речи подразделяются на: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7308850" y="1506538"/>
            <a:ext cx="358775" cy="1116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1187450" y="1628775"/>
            <a:ext cx="1296988" cy="1223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203575" y="1628775"/>
            <a:ext cx="0" cy="1325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16438" y="1773238"/>
            <a:ext cx="287337" cy="122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95963" y="1700213"/>
            <a:ext cx="647700" cy="1152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34925" y="3141663"/>
            <a:ext cx="1657350" cy="1366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Отсутствие или недоразвитие речи (алалия)</a:t>
            </a:r>
            <a:endParaRPr lang="ru-RU" sz="12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339975" y="3176588"/>
            <a:ext cx="1439863" cy="13319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/>
              <a:t>Полная или частичная утрата речи (афазия)</a:t>
            </a:r>
            <a:endParaRPr lang="ru-RU" sz="105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443413" y="3154363"/>
            <a:ext cx="1208087" cy="1462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Нарушение </a:t>
            </a:r>
            <a:r>
              <a:rPr lang="ru-RU" sz="1100" dirty="0" err="1"/>
              <a:t>произносительной</a:t>
            </a:r>
            <a:r>
              <a:rPr lang="ru-RU" sz="1100" dirty="0"/>
              <a:t> стороны речи (дизартрия)</a:t>
            </a:r>
            <a:endParaRPr lang="ru-RU" sz="11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56300" y="2997200"/>
            <a:ext cx="1136650" cy="1511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Нарушение голоса и звукопроизношения (</a:t>
            </a:r>
            <a:r>
              <a:rPr lang="ru-RU" sz="1200" dirty="0" err="1"/>
              <a:t>ринолалия)</a:t>
            </a:r>
            <a:endParaRPr lang="ru-RU" sz="1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24750" y="2608263"/>
            <a:ext cx="1223963" cy="1552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Нарушение </a:t>
            </a:r>
            <a:r>
              <a:rPr lang="ru-RU" sz="1200" dirty="0" err="1"/>
              <a:t>темпо-ритмической</a:t>
            </a:r>
            <a:r>
              <a:rPr lang="ru-RU" sz="1200" dirty="0"/>
              <a:t> стороны речи (заикание)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6512511" cy="1143000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звукопроизношения и интонационно- м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елодической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 речи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Прямоугольник 2"/>
          <p:cNvSpPr>
            <a:spLocks noChangeArrowheads="1"/>
          </p:cNvSpPr>
          <p:nvPr/>
        </p:nvSpPr>
        <p:spPr bwMode="auto">
          <a:xfrm>
            <a:off x="1763713" y="1916113"/>
            <a:ext cx="5094287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ru-RU" b="1">
                <a:latin typeface="Trebuchet MS" pitchFamily="34" charset="0"/>
              </a:rPr>
              <a:t>ДИЗАРТРИЯ </a:t>
            </a:r>
            <a:r>
              <a:rPr lang="ru-RU" b="1">
                <a:solidFill>
                  <a:srgbClr val="00CC00"/>
                </a:solidFill>
                <a:latin typeface="Trebuchet MS" pitchFamily="34" charset="0"/>
              </a:rPr>
              <a:t>– </a:t>
            </a:r>
            <a:r>
              <a:rPr lang="ru-RU" sz="1400" b="1">
                <a:solidFill>
                  <a:schemeClr val="tx2"/>
                </a:solidFill>
                <a:latin typeface="Trebuchet MS" pitchFamily="34" charset="0"/>
              </a:rPr>
              <a:t>нарушение произносительной стороны речи, обусловленное органической недостаточностью иннервации речевого аппарата в следствии поряжения нервной системы.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>
                <a:solidFill>
                  <a:srgbClr val="00CC00"/>
                </a:solidFill>
                <a:latin typeface="Trebuchet MS" pitchFamily="34" charset="0"/>
              </a:rPr>
              <a:t>  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>
                <a:latin typeface="Trebuchet MS" pitchFamily="34" charset="0"/>
              </a:rPr>
              <a:t>Проявления:</a:t>
            </a:r>
          </a:p>
          <a:p>
            <a:pPr marL="966788" lvl="1" indent="-495300">
              <a:lnSpc>
                <a:spcPct val="80000"/>
              </a:lnSpc>
            </a:pPr>
            <a:r>
              <a:rPr lang="ru-RU" sz="1400" b="1">
                <a:solidFill>
                  <a:schemeClr val="tx2"/>
                </a:solidFill>
                <a:latin typeface="Trebuchet MS" pitchFamily="34" charset="0"/>
              </a:rPr>
              <a:t>расстройства артикуляции</a:t>
            </a:r>
          </a:p>
          <a:p>
            <a:pPr marL="966788" lvl="1" indent="-495300">
              <a:lnSpc>
                <a:spcPct val="80000"/>
              </a:lnSpc>
            </a:pPr>
            <a:r>
              <a:rPr lang="ru-RU" sz="1400" b="1">
                <a:solidFill>
                  <a:schemeClr val="tx2"/>
                </a:solidFill>
                <a:latin typeface="Trebuchet MS" pitchFamily="34" charset="0"/>
              </a:rPr>
              <a:t>нарушения голосообразования</a:t>
            </a:r>
          </a:p>
          <a:p>
            <a:pPr marL="966788" lvl="1" indent="-495300">
              <a:lnSpc>
                <a:spcPct val="80000"/>
              </a:lnSpc>
            </a:pPr>
            <a:r>
              <a:rPr lang="ru-RU" sz="1400" b="1">
                <a:solidFill>
                  <a:schemeClr val="tx2"/>
                </a:solidFill>
                <a:latin typeface="Trebuchet MS" pitchFamily="34" charset="0"/>
              </a:rPr>
              <a:t>изменение ритма, темпа и интонации речи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>
                <a:latin typeface="Trebuchet MS" pitchFamily="34" charset="0"/>
              </a:rPr>
              <a:t>Причины: </a:t>
            </a:r>
          </a:p>
          <a:p>
            <a:pPr marL="571500" indent="-571500">
              <a:lnSpc>
                <a:spcPct val="80000"/>
              </a:lnSpc>
            </a:pPr>
            <a:r>
              <a:rPr lang="ru-RU" sz="1400" b="1">
                <a:solidFill>
                  <a:schemeClr val="tx2"/>
                </a:solidFill>
                <a:latin typeface="Trebuchet MS" pitchFamily="34" charset="0"/>
              </a:rPr>
              <a:t>органическое поражение ЦНС в результате воздействия различных неблагоприятных факторов во внутриутробном и раннем периодах развития</a:t>
            </a:r>
          </a:p>
          <a:p>
            <a:pPr marL="571500" indent="-571500">
              <a:lnSpc>
                <a:spcPct val="80000"/>
              </a:lnSpc>
            </a:pPr>
            <a:r>
              <a:rPr lang="ru-RU" sz="1400" b="1">
                <a:solidFill>
                  <a:schemeClr val="tx2"/>
                </a:solidFill>
                <a:latin typeface="Trebuchet MS" pitchFamily="34" charset="0"/>
              </a:rPr>
              <a:t>острые и хронические инфекции</a:t>
            </a:r>
          </a:p>
          <a:p>
            <a:pPr marL="571500" indent="-571500">
              <a:lnSpc>
                <a:spcPct val="80000"/>
              </a:lnSpc>
            </a:pPr>
            <a:r>
              <a:rPr lang="ru-RU" sz="1400" b="1">
                <a:solidFill>
                  <a:schemeClr val="tx2"/>
                </a:solidFill>
                <a:latin typeface="Trebuchet MS" pitchFamily="34" charset="0"/>
              </a:rPr>
              <a:t>кислородная недостаточность</a:t>
            </a:r>
          </a:p>
          <a:p>
            <a:pPr marL="571500" indent="-571500">
              <a:lnSpc>
                <a:spcPct val="80000"/>
              </a:lnSpc>
            </a:pPr>
            <a:r>
              <a:rPr lang="ru-RU" sz="1400" b="1">
                <a:solidFill>
                  <a:schemeClr val="tx2"/>
                </a:solidFill>
                <a:latin typeface="Trebuchet MS" pitchFamily="34" charset="0"/>
              </a:rPr>
              <a:t>недоношенность</a:t>
            </a:r>
          </a:p>
          <a:p>
            <a:pPr marL="571500" indent="-571500">
              <a:lnSpc>
                <a:spcPct val="80000"/>
              </a:lnSpc>
            </a:pPr>
            <a:r>
              <a:rPr lang="ru-RU" sz="1400" b="1">
                <a:solidFill>
                  <a:schemeClr val="tx2"/>
                </a:solidFill>
                <a:latin typeface="Trebuchet MS" pitchFamily="34" charset="0"/>
              </a:rPr>
              <a:t>резус-несовместимость</a:t>
            </a:r>
          </a:p>
          <a:p>
            <a:pPr marL="571500" indent="-571500">
              <a:lnSpc>
                <a:spcPct val="80000"/>
              </a:lnSpc>
            </a:pPr>
            <a:r>
              <a:rPr lang="ru-RU" sz="1400" b="1">
                <a:solidFill>
                  <a:schemeClr val="tx2"/>
                </a:solidFill>
                <a:latin typeface="Trebuchet MS" pitchFamily="34" charset="0"/>
              </a:rPr>
              <a:t>ДЦП – 65-85% детей</a:t>
            </a:r>
          </a:p>
          <a:p>
            <a:pPr marL="571500" indent="-571500">
              <a:lnSpc>
                <a:spcPct val="80000"/>
              </a:lnSpc>
            </a:pPr>
            <a:r>
              <a:rPr lang="ru-RU" sz="1400" b="1">
                <a:solidFill>
                  <a:schemeClr val="tx2"/>
                </a:solidFill>
                <a:latin typeface="Trebuchet MS" pitchFamily="34" charset="0"/>
              </a:rPr>
              <a:t>родовые травмы</a:t>
            </a:r>
          </a:p>
          <a:p>
            <a:pPr marL="571500" indent="-571500">
              <a:lnSpc>
                <a:spcPct val="80000"/>
              </a:lnSpc>
            </a:pPr>
            <a:r>
              <a:rPr lang="ru-RU" sz="1400" b="1">
                <a:solidFill>
                  <a:schemeClr val="tx2"/>
                </a:solidFill>
                <a:latin typeface="Trebuchet MS" pitchFamily="34" charset="0"/>
              </a:rPr>
              <a:t>токсикоз беременности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8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 </a:t>
            </a:r>
            <a:r>
              <a:rPr lang="ru-RU" sz="2800" spc="-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логопедического </a:t>
            </a:r>
            <a:r>
              <a:rPr lang="ru-RU" sz="28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воздействия при дизартрии</a:t>
            </a:r>
            <a:r>
              <a:rPr lang="ru-RU" sz="2800" spc="-100" dirty="0">
                <a:solidFill>
                  <a:srgbClr val="D6ECFF">
                    <a:satMod val="2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spc="-100" dirty="0">
                <a:solidFill>
                  <a:srgbClr val="D6ECFF">
                    <a:satMod val="20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482" name="Группа 2"/>
          <p:cNvGrpSpPr>
            <a:grpSpLocks/>
          </p:cNvGrpSpPr>
          <p:nvPr/>
        </p:nvGrpSpPr>
        <p:grpSpPr bwMode="auto">
          <a:xfrm>
            <a:off x="6300788" y="1670050"/>
            <a:ext cx="2428875" cy="1457325"/>
            <a:chOff x="4007643" y="2407443"/>
            <a:chExt cx="2428875" cy="145732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007643" y="2407443"/>
              <a:ext cx="2428875" cy="145732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рямоугольник 4"/>
            <p:cNvSpPr/>
            <p:nvPr/>
          </p:nvSpPr>
          <p:spPr>
            <a:xfrm>
              <a:off x="4007643" y="2407443"/>
              <a:ext cx="2428875" cy="1457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Медикаментозное лечение</a:t>
              </a:r>
              <a:endParaRPr lang="ru-RU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483" name="Группа 5"/>
          <p:cNvGrpSpPr>
            <a:grpSpLocks/>
          </p:cNvGrpSpPr>
          <p:nvPr/>
        </p:nvGrpSpPr>
        <p:grpSpPr bwMode="auto">
          <a:xfrm>
            <a:off x="250825" y="1670050"/>
            <a:ext cx="5294313" cy="1731963"/>
            <a:chOff x="-136497" y="644522"/>
            <a:chExt cx="5294285" cy="1730819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728926" y="644522"/>
              <a:ext cx="2428862" cy="145794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-136497" y="917392"/>
              <a:ext cx="2428862" cy="14579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chemeClr val="bg1"/>
                  </a:solidFill>
                </a:rPr>
                <a:t>Лечебная физкультура и </a:t>
              </a:r>
              <a:r>
                <a:rPr lang="ru-RU" b="1" dirty="0" err="1">
                  <a:solidFill>
                    <a:schemeClr val="bg1"/>
                  </a:solidFill>
                </a:rPr>
                <a:t>логор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484" name="Группа 6"/>
          <p:cNvGrpSpPr>
            <a:grpSpLocks/>
          </p:cNvGrpSpPr>
          <p:nvPr/>
        </p:nvGrpSpPr>
        <p:grpSpPr bwMode="auto">
          <a:xfrm>
            <a:off x="695325" y="3976688"/>
            <a:ext cx="2849563" cy="1485900"/>
            <a:chOff x="1095741" y="2401894"/>
            <a:chExt cx="2848864" cy="1485898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516326" y="2401894"/>
              <a:ext cx="2428279" cy="145732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095741" y="2698756"/>
              <a:ext cx="2704436" cy="11890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Физиотерапия</a:t>
              </a:r>
              <a:endParaRPr lang="ru-RU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485" name="Группа 7"/>
          <p:cNvGrpSpPr>
            <a:grpSpLocks/>
          </p:cNvGrpSpPr>
          <p:nvPr/>
        </p:nvGrpSpPr>
        <p:grpSpPr bwMode="auto">
          <a:xfrm>
            <a:off x="3203575" y="2473325"/>
            <a:ext cx="3405188" cy="2982913"/>
            <a:chOff x="4007643" y="2407443"/>
            <a:chExt cx="3405404" cy="2982119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4984018" y="3932625"/>
              <a:ext cx="2429029" cy="145693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4007643" y="2407443"/>
              <a:ext cx="2429029" cy="2234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chemeClr val="bg1"/>
                  </a:solidFill>
                </a:rPr>
                <a:t>Медикаментозное лечение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611188" y="1773238"/>
            <a:ext cx="2068512" cy="1439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Коррекция </a:t>
            </a:r>
            <a:r>
              <a:rPr lang="ru-RU" sz="1200" dirty="0" err="1"/>
              <a:t>звукопроизношения,фомирование</a:t>
            </a:r>
            <a:r>
              <a:rPr lang="ru-RU" sz="1200" dirty="0"/>
              <a:t> звукового анализа и </a:t>
            </a:r>
            <a:r>
              <a:rPr lang="ru-RU" sz="1200" dirty="0" err="1"/>
              <a:t>синтеза,развитие</a:t>
            </a:r>
            <a:r>
              <a:rPr lang="ru-RU" sz="1200" dirty="0"/>
              <a:t> лексико-</a:t>
            </a:r>
            <a:r>
              <a:rPr lang="ru-RU" sz="1200" dirty="0" err="1"/>
              <a:t>грамматической</a:t>
            </a:r>
            <a:r>
              <a:rPr lang="ru-RU" sz="1200" dirty="0"/>
              <a:t> стороны  и связной  речи</a:t>
            </a:r>
            <a:endParaRPr lang="ru-RU" sz="1200" dirty="0"/>
          </a:p>
        </p:txBody>
      </p:sp>
      <p:sp>
        <p:nvSpPr>
          <p:cNvPr id="20487" name="TextBox 15"/>
          <p:cNvSpPr txBox="1">
            <a:spLocks noChangeArrowheads="1"/>
          </p:cNvSpPr>
          <p:nvPr/>
        </p:nvSpPr>
        <p:spPr bwMode="auto">
          <a:xfrm>
            <a:off x="2411413" y="2673350"/>
            <a:ext cx="185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0488" name="TextBox 16"/>
          <p:cNvSpPr txBox="1">
            <a:spLocks noChangeArrowheads="1"/>
          </p:cNvSpPr>
          <p:nvPr/>
        </p:nvSpPr>
        <p:spPr bwMode="auto">
          <a:xfrm>
            <a:off x="3276600" y="2116138"/>
            <a:ext cx="21923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solidFill>
                  <a:schemeClr val="bg1"/>
                </a:solidFill>
                <a:latin typeface="Trebuchet MS" pitchFamily="34" charset="0"/>
              </a:rPr>
              <a:t>Лечебная физкультура и </a:t>
            </a:r>
          </a:p>
          <a:p>
            <a:pPr algn="ctr"/>
            <a:r>
              <a:rPr lang="ru-RU" sz="1200">
                <a:solidFill>
                  <a:schemeClr val="bg1"/>
                </a:solidFill>
                <a:latin typeface="Trebuchet MS" pitchFamily="34" charset="0"/>
              </a:rPr>
              <a:t>логоритмика </a:t>
            </a:r>
          </a:p>
        </p:txBody>
      </p:sp>
      <p:sp>
        <p:nvSpPr>
          <p:cNvPr id="20489" name="TextBox 17"/>
          <p:cNvSpPr txBox="1">
            <a:spLocks noChangeArrowheads="1"/>
          </p:cNvSpPr>
          <p:nvPr/>
        </p:nvSpPr>
        <p:spPr bwMode="auto">
          <a:xfrm>
            <a:off x="4572000" y="4437063"/>
            <a:ext cx="17748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solidFill>
                  <a:schemeClr val="bg1"/>
                </a:solidFill>
                <a:latin typeface="Trebuchet MS" pitchFamily="34" charset="0"/>
              </a:rPr>
              <a:t>Артикулляционная гимнастика и </a:t>
            </a:r>
          </a:p>
          <a:p>
            <a:pPr algn="ctr"/>
            <a:r>
              <a:rPr lang="ru-RU" sz="1200">
                <a:solidFill>
                  <a:schemeClr val="bg1"/>
                </a:solidFill>
                <a:latin typeface="Trebuchet MS" pitchFamily="34" charset="0"/>
              </a:rPr>
              <a:t>массаж </a:t>
            </a:r>
          </a:p>
        </p:txBody>
      </p:sp>
      <p:sp>
        <p:nvSpPr>
          <p:cNvPr id="20490" name="Текстовое поле 18"/>
          <p:cNvSpPr txBox="1">
            <a:spLocks noChangeArrowheads="1"/>
          </p:cNvSpPr>
          <p:nvPr/>
        </p:nvSpPr>
        <p:spPr bwMode="auto">
          <a:xfrm>
            <a:off x="8477250" y="3990975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en-US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6739151" cy="1296144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логопедического воздействия при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дизартии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00113" y="2205038"/>
            <a:ext cx="5543550" cy="1962150"/>
          </a:xfrm>
        </p:spPr>
        <p:txBody>
          <a:bodyPr rtlCol="0">
            <a:normAutofit fontScale="25000" lnSpcReduction="20000"/>
          </a:bodyPr>
          <a:lstStyle/>
          <a:p>
            <a:pPr marL="582930" indent="-51435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800" b="1" dirty="0">
                <a:solidFill>
                  <a:schemeClr val="tx2"/>
                </a:solidFill>
                <a:latin typeface="+mj-lt"/>
              </a:rPr>
              <a:t> Подготовительный этап:</a:t>
            </a:r>
          </a:p>
          <a:p>
            <a:pPr marL="582930" indent="-51435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4800" b="1" dirty="0">
                <a:solidFill>
                  <a:schemeClr val="tx2"/>
                </a:solidFill>
                <a:latin typeface="+mj-lt"/>
              </a:rPr>
              <a:t>Подготовка артикуляционного аппарата к формированию артикуляционных укладов</a:t>
            </a:r>
          </a:p>
          <a:p>
            <a:pPr marL="582930" indent="-51435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4800" b="1" dirty="0">
                <a:solidFill>
                  <a:schemeClr val="tx2"/>
                </a:solidFill>
                <a:latin typeface="+mj-lt"/>
              </a:rPr>
              <a:t>Развитие слухового восприятия и сенсорных функций</a:t>
            </a:r>
          </a:p>
          <a:p>
            <a:pPr marL="582930" indent="-51435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4800" b="1" dirty="0">
                <a:solidFill>
                  <a:schemeClr val="tx2"/>
                </a:solidFill>
                <a:latin typeface="+mj-lt"/>
              </a:rPr>
              <a:t>Формирование потребности в речевом общении</a:t>
            </a:r>
          </a:p>
          <a:p>
            <a:pPr marL="582930" indent="-51435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4800" b="1" dirty="0">
                <a:solidFill>
                  <a:schemeClr val="tx2"/>
                </a:solidFill>
                <a:latin typeface="+mj-lt"/>
              </a:rPr>
              <a:t>Развитие и уточнение пассивного и активного словаря</a:t>
            </a:r>
          </a:p>
          <a:p>
            <a:pPr marL="582930" indent="-51435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4800" b="1" dirty="0">
                <a:solidFill>
                  <a:schemeClr val="tx2"/>
                </a:solidFill>
                <a:latin typeface="+mj-lt"/>
              </a:rPr>
              <a:t>Коррекция дыхания</a:t>
            </a:r>
          </a:p>
          <a:p>
            <a:pPr marL="582930" indent="-51435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4800" b="1" dirty="0">
                <a:solidFill>
                  <a:schemeClr val="tx2"/>
                </a:solidFill>
                <a:latin typeface="+mj-lt"/>
              </a:rPr>
              <a:t>Коррекция голоса</a:t>
            </a:r>
          </a:p>
          <a:p>
            <a:pPr marL="582930" indent="-51435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800" b="1" dirty="0">
                <a:solidFill>
                  <a:schemeClr val="tx2"/>
                </a:solidFill>
                <a:latin typeface="+mj-lt"/>
              </a:rPr>
              <a:t>     На фоне:</a:t>
            </a:r>
          </a:p>
          <a:p>
            <a:pPr marL="582930" indent="-51435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4800" b="1" dirty="0">
                <a:solidFill>
                  <a:schemeClr val="tx2"/>
                </a:solidFill>
                <a:latin typeface="+mj-lt"/>
              </a:rPr>
              <a:t>Медикаментозного воздействия</a:t>
            </a:r>
          </a:p>
          <a:p>
            <a:pPr marL="582930" indent="-51435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4800" b="1" dirty="0">
                <a:solidFill>
                  <a:schemeClr val="tx2"/>
                </a:solidFill>
                <a:latin typeface="+mj-lt"/>
              </a:rPr>
              <a:t>Физиотерапии</a:t>
            </a:r>
          </a:p>
          <a:p>
            <a:pPr marL="582930" indent="-51435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4800" b="1" dirty="0">
                <a:solidFill>
                  <a:schemeClr val="tx2"/>
                </a:solidFill>
                <a:latin typeface="+mj-lt"/>
              </a:rPr>
              <a:t>Лечебной физкультуры</a:t>
            </a:r>
          </a:p>
          <a:p>
            <a:pPr marL="582930" indent="-51435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4800" b="1" dirty="0">
                <a:solidFill>
                  <a:schemeClr val="tx2"/>
                </a:solidFill>
                <a:latin typeface="+mj-lt"/>
              </a:rPr>
              <a:t>Артикуляционного массажа и артикуляционной гимнастики</a:t>
            </a:r>
          </a:p>
          <a:p>
            <a:pPr marL="582930" indent="-51435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4800" b="1" dirty="0" smtClean="0">
                <a:solidFill>
                  <a:schemeClr val="tx2"/>
                </a:solidFill>
                <a:latin typeface="+mj-lt"/>
              </a:rPr>
              <a:t>Логопедической ритмики</a:t>
            </a:r>
          </a:p>
          <a:p>
            <a:pPr marL="582930" indent="-51435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4800" b="1" dirty="0" smtClean="0">
                <a:solidFill>
                  <a:schemeClr val="tx2"/>
                </a:solidFill>
                <a:latin typeface="+mj-lt"/>
              </a:rPr>
              <a:t>Нетрадиционных </a:t>
            </a:r>
            <a:r>
              <a:rPr lang="ru-RU" sz="4800" b="1" dirty="0">
                <a:solidFill>
                  <a:schemeClr val="tx2"/>
                </a:solidFill>
                <a:latin typeface="+mj-lt"/>
              </a:rPr>
              <a:t>форм воздействия (</a:t>
            </a:r>
            <a:r>
              <a:rPr lang="ru-RU" sz="4800" b="1" dirty="0" err="1">
                <a:solidFill>
                  <a:schemeClr val="tx2"/>
                </a:solidFill>
                <a:latin typeface="+mj-lt"/>
              </a:rPr>
              <a:t>аромотерапия</a:t>
            </a:r>
            <a:r>
              <a:rPr lang="ru-RU" sz="4800" b="1" dirty="0">
                <a:solidFill>
                  <a:schemeClr val="tx2"/>
                </a:solidFill>
                <a:latin typeface="+mj-lt"/>
              </a:rPr>
              <a:t>, криотерапия, </a:t>
            </a:r>
            <a:r>
              <a:rPr lang="ru-RU" sz="4800" b="1" dirty="0" err="1">
                <a:solidFill>
                  <a:schemeClr val="tx2"/>
                </a:solidFill>
                <a:latin typeface="+mj-lt"/>
              </a:rPr>
              <a:t>арттерапия</a:t>
            </a:r>
            <a:r>
              <a:rPr lang="ru-RU" sz="4800" b="1" dirty="0">
                <a:solidFill>
                  <a:schemeClr val="tx2"/>
                </a:solidFill>
                <a:latin typeface="+mj-lt"/>
              </a:rPr>
              <a:t> и др.)</a:t>
            </a:r>
          </a:p>
          <a:p>
            <a:pPr marL="582930" indent="-51435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ru-RU" sz="4800" b="1" dirty="0">
              <a:solidFill>
                <a:schemeClr val="tx2"/>
              </a:solidFill>
              <a:latin typeface="+mj-lt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654</Words>
  <Application>WPS Presentation</Application>
  <PresentationFormat>Экран (4:3)</PresentationFormat>
  <Paragraphs>126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19</vt:i4>
      </vt:variant>
    </vt:vector>
  </HeadingPairs>
  <TitlesOfParts>
    <vt:vector size="32" baseType="lpstr">
      <vt:lpstr>Trebuchet MS</vt:lpstr>
      <vt:lpstr>Arial</vt:lpstr>
      <vt:lpstr>Georgia</vt:lpstr>
      <vt:lpstr>Calibri</vt:lpstr>
      <vt:lpstr>Cambria Math</vt:lpstr>
      <vt:lpstr>Corbel</vt:lpstr>
      <vt:lpstr>Wingdings</vt:lpstr>
      <vt:lpstr>Times New Roman</vt:lpstr>
      <vt:lpstr>Arial Black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теу « Тяжелые речевые нарушения»</dc:title>
  <dc:creator>USER</dc:creator>
  <cp:lastModifiedBy>Люда</cp:lastModifiedBy>
  <cp:revision>16</cp:revision>
  <dcterms:created xsi:type="dcterms:W3CDTF">2023-02-16T20:26:00Z</dcterms:created>
  <dcterms:modified xsi:type="dcterms:W3CDTF">2023-02-18T11:48:56Z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B8304DB37EA14B02976B807C6B1FDDEC</vt:lpwstr>
  </property>
  <property fmtid="{D5CDD505-2E9C-101B-9397-08002B2CF9AE}" pid="3" name="KSOProductBuildVer">
    <vt:lpwstr>1049-11.2.0.11440</vt:lpwstr>
  </property>
</Properties>
</file>