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  <p:sldMasterId id="2147483669" r:id="rId4"/>
    <p:sldMasterId id="2147483672" r:id="rId5"/>
  </p:sldMasterIdLst>
  <p:sldIdLst>
    <p:sldId id="256" r:id="rId6"/>
    <p:sldId id="310" r:id="rId7"/>
    <p:sldId id="311" r:id="rId8"/>
    <p:sldId id="258" r:id="rId9"/>
    <p:sldId id="259" r:id="rId10"/>
    <p:sldId id="262" r:id="rId11"/>
    <p:sldId id="313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263" r:id="rId20"/>
    <p:sldId id="327" r:id="rId21"/>
    <p:sldId id="332" r:id="rId22"/>
    <p:sldId id="334" r:id="rId23"/>
    <p:sldId id="333" r:id="rId24"/>
    <p:sldId id="271" r:id="rId25"/>
    <p:sldId id="272" r:id="rId26"/>
    <p:sldId id="275" r:id="rId27"/>
    <p:sldId id="276" r:id="rId28"/>
    <p:sldId id="277" r:id="rId29"/>
    <p:sldId id="278" r:id="rId30"/>
    <p:sldId id="279" r:id="rId31"/>
    <p:sldId id="323" r:id="rId32"/>
    <p:sldId id="324" r:id="rId33"/>
    <p:sldId id="325" r:id="rId34"/>
    <p:sldId id="326" r:id="rId35"/>
    <p:sldId id="329" r:id="rId36"/>
    <p:sldId id="330" r:id="rId37"/>
    <p:sldId id="331" r:id="rId38"/>
    <p:sldId id="314" r:id="rId39"/>
    <p:sldId id="30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092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Школьная доска\ShkolDoska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6048672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English157C 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048672" cy="910952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>
                    <a:lumMod val="85000"/>
                  </a:schemeClr>
                </a:solidFill>
                <a:latin typeface="English157C 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K:\ProPowerPoint\Шаблоны\ОБРАЗОВАНИЕ\Школьная доска\ShkolDoskaSlid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35488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908050"/>
            <a:ext cx="72104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-31750" y="6562725"/>
            <a:ext cx="168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chemeClr val="bg1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vraki.net/sites/default/files/inline/7_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58804">
            <a:off x="160223" y="3660693"/>
            <a:ext cx="3215317" cy="3215317"/>
          </a:xfrm>
          <a:prstGeom prst="rect">
            <a:avLst/>
          </a:prstGeom>
          <a:noFill/>
        </p:spPr>
      </p:pic>
      <p:pic>
        <p:nvPicPr>
          <p:cNvPr id="32770" name="Picture 2" descr="https://i.pinimg.com/originals/c8/e9/14/c8e91448ebfd3997230a6ee7fb3f24c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929058" y="1516150"/>
            <a:ext cx="5572164" cy="5341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786058"/>
            <a:ext cx="7772400" cy="1470025"/>
          </a:xfrm>
        </p:spPr>
        <p:txBody>
          <a:bodyPr/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itchFamily="2" charset="0"/>
              </a:rPr>
              <a:t>Логопедический тренинг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28860" y="5857892"/>
            <a:ext cx="1843078" cy="781040"/>
          </a:xfrm>
        </p:spPr>
        <p:txBody>
          <a:bodyPr/>
          <a:lstStyle/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Подготовила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учитель – логопед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Лазукина Л.В.</a:t>
            </a:r>
          </a:p>
          <a:p>
            <a:endParaRPr lang="ru-RU" sz="1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19" name="Содержимое 5" descr="bg009..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20188" cy="6842125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780088"/>
            <a:ext cx="9072563" cy="1077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ru-RU" altLang="ru-RU" sz="1600" b="1" dirty="0">
                <a:solidFill>
                  <a:srgbClr val="002060"/>
                </a:solidFill>
              </a:rPr>
              <a:t>Катился- катился и прибежал на красивую, круглую полянку ( ладошки соединить в форме круга). Обрадовался ежик и стал бегать и прыгать по полянке (зажимать шарик между ладошками).  Стал цветочки нюхать (прикасаться колючками шарика к кончику пальца и делать глубокий вдох). </a:t>
            </a:r>
          </a:p>
        </p:txBody>
      </p:sp>
      <p:pic>
        <p:nvPicPr>
          <p:cNvPr id="5" name="Рисунок 4" descr="egiky0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143375"/>
            <a:ext cx="1143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625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16921 C 0.05226 -0.16921 0.10834 -0.09444 0.10834 -0.00255 C 0.10834 0.08935 0.05226 0.16412 -0.01666 0.16412 C -0.0856 0.16412 -0.14167 0.08935 -0.14167 -0.00255 C -0.14167 -0.09444 -0.0856 -0.16921 -0.01666 -0.16921 Z " pathEditMode="relative" rAng="0" ptsTypes="fffff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0868 0.1136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3" name="Содержимое 3" descr="7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53975"/>
            <a:ext cx="9144000" cy="6911975"/>
          </a:xfrm>
        </p:spPr>
      </p:pic>
      <p:pic>
        <p:nvPicPr>
          <p:cNvPr id="10244" name="Рисунок 4" descr="43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39800">
            <a:off x="2428875" y="642938"/>
            <a:ext cx="266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5657850"/>
            <a:ext cx="8097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ru-RU" altLang="ru-RU" b="1" dirty="0">
                <a:solidFill>
                  <a:schemeClr val="bg1"/>
                </a:solidFill>
              </a:rPr>
              <a:t>Вдруг набежали тучки (зажать шарик </a:t>
            </a:r>
          </a:p>
          <a:p>
            <a:r>
              <a:rPr lang="ru-RU" altLang="ru-RU" b="1" dirty="0">
                <a:solidFill>
                  <a:schemeClr val="bg1"/>
                </a:solidFill>
              </a:rPr>
              <a:t>в одном кулачке, в другом, нахмуриться), </a:t>
            </a:r>
          </a:p>
          <a:p>
            <a:r>
              <a:rPr lang="ru-RU" altLang="ru-RU" b="1" dirty="0">
                <a:solidFill>
                  <a:schemeClr val="bg1"/>
                </a:solidFill>
              </a:rPr>
              <a:t>и закапал дождик: кап-кап-кап </a:t>
            </a:r>
          </a:p>
          <a:p>
            <a:r>
              <a:rPr lang="ru-RU" altLang="ru-RU" b="1" dirty="0">
                <a:solidFill>
                  <a:schemeClr val="bg1"/>
                </a:solidFill>
              </a:rPr>
              <a:t>(кончиками пальцев в щепотке стучать по колючкам шарика). </a:t>
            </a:r>
          </a:p>
        </p:txBody>
      </p:sp>
    </p:spTree>
    <p:extLst>
      <p:ext uri="{BB962C8B-B14F-4D97-AF65-F5344CB8AC3E}">
        <p14:creationId xmlns:p14="http://schemas.microsoft.com/office/powerpoint/2010/main" xmlns="" val="253511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7" name="Содержимое 3" descr="priroda_089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14288"/>
            <a:ext cx="9144000" cy="6923088"/>
          </a:xfrm>
        </p:spPr>
      </p:pic>
      <p:pic>
        <p:nvPicPr>
          <p:cNvPr id="11268" name="Рисунок 4" descr="2682460d1808 копия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857500"/>
            <a:ext cx="240665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5929313"/>
            <a:ext cx="80938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ru-RU" altLang="ru-RU" b="1" dirty="0">
                <a:solidFill>
                  <a:schemeClr val="bg1"/>
                </a:solidFill>
              </a:rPr>
              <a:t>Спрятался ежик под большой грибок (ладошкой левой руки </a:t>
            </a:r>
          </a:p>
          <a:p>
            <a:r>
              <a:rPr lang="ru-RU" altLang="ru-RU" b="1" dirty="0">
                <a:solidFill>
                  <a:schemeClr val="bg1"/>
                </a:solidFill>
              </a:rPr>
              <a:t>сделать шляпку и спрятать шарик по ним) и укрылся от дождя.</a:t>
            </a:r>
          </a:p>
        </p:txBody>
      </p:sp>
    </p:spTree>
    <p:extLst>
      <p:ext uri="{BB962C8B-B14F-4D97-AF65-F5344CB8AC3E}">
        <p14:creationId xmlns:p14="http://schemas.microsoft.com/office/powerpoint/2010/main" xmlns="" val="160865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291" name="Содержимое 3" descr="bg023..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5438" cy="6858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4438" y="5688013"/>
            <a:ext cx="8134350" cy="11699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ru-RU" altLang="ru-RU" sz="1400" b="1" dirty="0"/>
              <a:t>А когда закончился дождь, то на полянке выросли разные грибы: подосиновики, </a:t>
            </a:r>
          </a:p>
          <a:p>
            <a:r>
              <a:rPr lang="ru-RU" altLang="ru-RU" sz="1400" b="1" dirty="0"/>
              <a:t>подберезовики, опята, лисички и даже белый гриб (показать пальчики). </a:t>
            </a:r>
            <a:br>
              <a:rPr lang="ru-RU" altLang="ru-RU" sz="1400" b="1" dirty="0"/>
            </a:br>
            <a:r>
              <a:rPr lang="ru-RU" altLang="ru-RU" sz="1400" b="1" dirty="0"/>
              <a:t>Захотелось ежику обрадовать маму, собрать грибы и отнести их домой, а их </a:t>
            </a:r>
          </a:p>
          <a:p>
            <a:r>
              <a:rPr lang="ru-RU" altLang="ru-RU" sz="1400" b="1" dirty="0"/>
              <a:t>так много… </a:t>
            </a:r>
            <a:r>
              <a:rPr lang="ru-RU" altLang="ru-RU" sz="1400" b="1" dirty="0" err="1"/>
              <a:t>кКак</a:t>
            </a:r>
            <a:r>
              <a:rPr lang="ru-RU" altLang="ru-RU" sz="1400" b="1" dirty="0"/>
              <a:t> понесет их ежик? Да, на своей спинке. Аккуратно насадил ежик </a:t>
            </a:r>
          </a:p>
          <a:p>
            <a:r>
              <a:rPr lang="ru-RU" altLang="ru-RU" sz="1400" b="1" dirty="0"/>
              <a:t>грибочки на иголки (каждый кончик пальчика потыкать </a:t>
            </a:r>
            <a:r>
              <a:rPr lang="ru-RU" altLang="ru-RU" sz="1400" b="1" dirty="0" err="1"/>
              <a:t>шипиком</a:t>
            </a:r>
            <a:r>
              <a:rPr lang="ru-RU" altLang="ru-RU" sz="1400" b="1" dirty="0"/>
              <a:t> шарика</a:t>
            </a:r>
            <a:r>
              <a:rPr lang="ru-RU" altLang="ru-RU" sz="1400" dirty="0"/>
              <a:t>) </a:t>
            </a:r>
          </a:p>
        </p:txBody>
      </p:sp>
      <p:pic>
        <p:nvPicPr>
          <p:cNvPr id="12293" name="Рисунок 5" descr="349e9ac239f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714625"/>
            <a:ext cx="267017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6" descr="priroda_01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000500"/>
            <a:ext cx="19018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7" descr="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57688"/>
            <a:ext cx="108267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8" descr="2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191000"/>
            <a:ext cx="1144587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9" descr="3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8638" y="4286250"/>
            <a:ext cx="9953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469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5" name="Содержимое 3" descr="bg025..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144000" cy="6884988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211888"/>
            <a:ext cx="7452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ru-RU" altLang="ru-RU" b="1" dirty="0">
                <a:solidFill>
                  <a:schemeClr val="bg1"/>
                </a:solidFill>
              </a:rPr>
              <a:t>Довольный ёжик побежал домой </a:t>
            </a:r>
          </a:p>
          <a:p>
            <a:r>
              <a:rPr lang="ru-RU" altLang="ru-RU" b="1" dirty="0">
                <a:solidFill>
                  <a:schemeClr val="bg1"/>
                </a:solidFill>
              </a:rPr>
              <a:t>(прямыми движениями по ладошке раскатывать шарик). </a:t>
            </a:r>
          </a:p>
        </p:txBody>
      </p:sp>
      <p:pic>
        <p:nvPicPr>
          <p:cNvPr id="6" name="Рисунок 5" descr="egiky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43438"/>
            <a:ext cx="781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340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3-03-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55776" y="3168321"/>
            <a:ext cx="3240360" cy="344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71604" y="2071678"/>
            <a:ext cx="6072230" cy="450059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Перед нами петушок –</a:t>
            </a:r>
          </a:p>
          <a:p>
            <a:pPr algn="ctr">
              <a:buNone/>
            </a:pPr>
            <a:r>
              <a:rPr lang="ru-RU" dirty="0" smtClean="0"/>
              <a:t>(Дети смотрят перед собой.)</a:t>
            </a:r>
          </a:p>
          <a:p>
            <a:pPr algn="ctr">
              <a:buNone/>
            </a:pPr>
            <a:r>
              <a:rPr lang="ru-RU" dirty="0" smtClean="0"/>
              <a:t>Он с земли зерно клюет.</a:t>
            </a:r>
          </a:p>
          <a:p>
            <a:pPr algn="ctr">
              <a:buNone/>
            </a:pPr>
            <a:r>
              <a:rPr lang="ru-RU" dirty="0" smtClean="0"/>
              <a:t>Слева – курица идет,</a:t>
            </a:r>
          </a:p>
          <a:p>
            <a:pPr algn="ctr">
              <a:buNone/>
            </a:pPr>
            <a:r>
              <a:rPr lang="ru-RU" dirty="0" smtClean="0"/>
              <a:t>Справа – уточка плывет.</a:t>
            </a:r>
          </a:p>
          <a:p>
            <a:pPr algn="ctr">
              <a:buNone/>
            </a:pPr>
            <a:r>
              <a:rPr lang="ru-RU" dirty="0" smtClean="0"/>
              <a:t>Сверху солнце ярко светит,</a:t>
            </a:r>
          </a:p>
          <a:p>
            <a:pPr algn="ctr">
              <a:buNone/>
            </a:pPr>
            <a:r>
              <a:rPr lang="ru-RU" dirty="0" smtClean="0"/>
              <a:t>Согревает всех на свете.</a:t>
            </a:r>
          </a:p>
          <a:p>
            <a:pPr algn="ctr">
              <a:buNone/>
            </a:pPr>
            <a:r>
              <a:rPr lang="ru-RU" dirty="0" smtClean="0"/>
              <a:t>(Смотрят влево, вправо, вверх.)</a:t>
            </a:r>
          </a:p>
        </p:txBody>
      </p:sp>
      <p:pic>
        <p:nvPicPr>
          <p:cNvPr id="18436" name="Picture 4" descr="http://img-fotki.yandex.ru/get/9116/181450557.91/0_afeca_df742acd_ori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-285776"/>
            <a:ext cx="3929090" cy="2806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98959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pinimg.com/originals/61/0b/ef/610befd9751e548147265b5880a6744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4833918" cy="36254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1934" y="2071678"/>
            <a:ext cx="4714876" cy="450059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Перед нами петушок –</a:t>
            </a:r>
          </a:p>
          <a:p>
            <a:pPr algn="ctr">
              <a:buNone/>
            </a:pPr>
            <a:r>
              <a:rPr lang="ru-RU" dirty="0" smtClean="0"/>
              <a:t>(Дети смотрят перед собой.)</a:t>
            </a:r>
          </a:p>
          <a:p>
            <a:pPr algn="ctr">
              <a:buNone/>
            </a:pPr>
            <a:r>
              <a:rPr lang="ru-RU" dirty="0" smtClean="0"/>
              <a:t>Он с земли зерно клюет.</a:t>
            </a:r>
          </a:p>
          <a:p>
            <a:pPr algn="ctr">
              <a:buNone/>
            </a:pPr>
            <a:r>
              <a:rPr lang="ru-RU" dirty="0" smtClean="0"/>
              <a:t>Слева – курица идет,</a:t>
            </a:r>
          </a:p>
          <a:p>
            <a:pPr algn="ctr">
              <a:buNone/>
            </a:pPr>
            <a:r>
              <a:rPr lang="ru-RU" dirty="0" smtClean="0"/>
              <a:t>Справа – уточка плывет.</a:t>
            </a:r>
          </a:p>
          <a:p>
            <a:pPr algn="ctr">
              <a:buNone/>
            </a:pPr>
            <a:r>
              <a:rPr lang="ru-RU" dirty="0" smtClean="0"/>
              <a:t>Сверху солнце ярко светит,</a:t>
            </a:r>
          </a:p>
          <a:p>
            <a:pPr algn="ctr">
              <a:buNone/>
            </a:pPr>
            <a:r>
              <a:rPr lang="ru-RU" dirty="0" smtClean="0"/>
              <a:t>Согревает всех на свете.</a:t>
            </a:r>
          </a:p>
          <a:p>
            <a:pPr algn="ctr">
              <a:buNone/>
            </a:pPr>
            <a:r>
              <a:rPr lang="ru-RU" dirty="0" smtClean="0"/>
              <a:t>(Смотрят влево, вправо, вверх.)</a:t>
            </a:r>
          </a:p>
        </p:txBody>
      </p:sp>
    </p:spTree>
    <p:extLst>
      <p:ext uri="{BB962C8B-B14F-4D97-AF65-F5344CB8AC3E}">
        <p14:creationId xmlns:p14="http://schemas.microsoft.com/office/powerpoint/2010/main" xmlns="" val="3849895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071678"/>
            <a:ext cx="6072230" cy="450059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Перед нами петушок –</a:t>
            </a:r>
          </a:p>
          <a:p>
            <a:pPr algn="ctr">
              <a:buNone/>
            </a:pPr>
            <a:r>
              <a:rPr lang="ru-RU" dirty="0" smtClean="0"/>
              <a:t>(Дети смотрят перед собой.)</a:t>
            </a:r>
          </a:p>
          <a:p>
            <a:pPr algn="ctr">
              <a:buNone/>
            </a:pPr>
            <a:r>
              <a:rPr lang="ru-RU" dirty="0" smtClean="0"/>
              <a:t>Он с земли зерно клюет.</a:t>
            </a:r>
          </a:p>
          <a:p>
            <a:pPr algn="ctr">
              <a:buNone/>
            </a:pPr>
            <a:r>
              <a:rPr lang="ru-RU" dirty="0" smtClean="0"/>
              <a:t>Слева – курица идет,</a:t>
            </a:r>
          </a:p>
          <a:p>
            <a:pPr algn="ctr">
              <a:buNone/>
            </a:pPr>
            <a:r>
              <a:rPr lang="ru-RU" dirty="0" smtClean="0"/>
              <a:t>Справа – уточка плывет.</a:t>
            </a:r>
          </a:p>
          <a:p>
            <a:pPr algn="ctr">
              <a:buNone/>
            </a:pPr>
            <a:r>
              <a:rPr lang="ru-RU" dirty="0" smtClean="0"/>
              <a:t>Сверху солнце ярко светит,</a:t>
            </a:r>
          </a:p>
          <a:p>
            <a:pPr algn="ctr">
              <a:buNone/>
            </a:pPr>
            <a:r>
              <a:rPr lang="ru-RU" dirty="0" smtClean="0"/>
              <a:t>Согревает всех на свете.</a:t>
            </a:r>
          </a:p>
          <a:p>
            <a:pPr algn="ctr">
              <a:buNone/>
            </a:pPr>
            <a:r>
              <a:rPr lang="ru-RU" dirty="0" smtClean="0"/>
              <a:t>(Смотрят влево, вправо, вверх.)</a:t>
            </a:r>
          </a:p>
        </p:txBody>
      </p:sp>
      <p:pic>
        <p:nvPicPr>
          <p:cNvPr id="58370" name="Picture 2" descr="https://images.squarespace-cdn.com/content/v1/58b48a4d414fb582781bb5cf/1490981161567-6P4FPGS72FQRKVWBKUJ4/ke17ZwdGBToddI8pDm48kOk4r54trvGwYPye-ZhiSU57gQa3H78H3Y0txjaiv_0fDoOvxcdMmMKkDsyUqMSsMWxHk725yiiHCCLfrh8O1z5QPOohDIaIeljMHgDF5CVlOqpeNLcJ80NK65_fV7S1UXmG2DM12y79N1pH0--JixEQKBqnQJLlwfqnYGosp2vkpC969RuPXvt2ZwyzUXQf7Q/PBB_duck_swi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285859"/>
            <a:ext cx="4643438" cy="4663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9895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0232" y="2643182"/>
            <a:ext cx="6072230" cy="421481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Перед нами петушок –</a:t>
            </a:r>
          </a:p>
          <a:p>
            <a:pPr algn="ctr">
              <a:buNone/>
            </a:pPr>
            <a:r>
              <a:rPr lang="ru-RU" dirty="0" smtClean="0"/>
              <a:t>(Дети смотрят перед собой.)</a:t>
            </a:r>
          </a:p>
          <a:p>
            <a:pPr algn="ctr">
              <a:buNone/>
            </a:pPr>
            <a:r>
              <a:rPr lang="ru-RU" dirty="0" smtClean="0"/>
              <a:t>Он с земли зерно клюет.</a:t>
            </a:r>
          </a:p>
          <a:p>
            <a:pPr algn="ctr">
              <a:buNone/>
            </a:pPr>
            <a:r>
              <a:rPr lang="ru-RU" dirty="0" smtClean="0"/>
              <a:t>Слева – курица идет,</a:t>
            </a:r>
          </a:p>
          <a:p>
            <a:pPr algn="ctr">
              <a:buNone/>
            </a:pPr>
            <a:r>
              <a:rPr lang="ru-RU" dirty="0" smtClean="0"/>
              <a:t>Справа – уточка плывет.</a:t>
            </a:r>
          </a:p>
          <a:p>
            <a:pPr algn="ctr">
              <a:buNone/>
            </a:pPr>
            <a:r>
              <a:rPr lang="ru-RU" dirty="0" smtClean="0"/>
              <a:t>Сверху солнце ярко светит,</a:t>
            </a:r>
          </a:p>
          <a:p>
            <a:pPr algn="ctr">
              <a:buNone/>
            </a:pPr>
            <a:r>
              <a:rPr lang="ru-RU" dirty="0" smtClean="0"/>
              <a:t>Согревает всех на свете.</a:t>
            </a:r>
          </a:p>
          <a:p>
            <a:pPr algn="ctr">
              <a:buNone/>
            </a:pPr>
            <a:r>
              <a:rPr lang="ru-RU" dirty="0" smtClean="0"/>
              <a:t>(Смотрят влево, вправо, вверх.)</a:t>
            </a:r>
          </a:p>
        </p:txBody>
      </p:sp>
      <p:pic>
        <p:nvPicPr>
          <p:cNvPr id="18442" name="Picture 10" descr="https://demiart.ru/forum/uploads/post-1936-116400798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9895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60848"/>
            <a:ext cx="8784976" cy="499715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Основные затруднения по развитию речи детей, которые испытывают </a:t>
            </a:r>
            <a:r>
              <a:rPr lang="ru-RU" b="1" dirty="0" smtClean="0"/>
              <a:t>родители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/>
              <a:t>незнание речевых игр родителями;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/>
              <a:t>трудности в выборе познавательной художественной литературы для чтения детям;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/>
              <a:t>узкий круг обсуждаемых тем с детьми;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/>
              <a:t>нехватка времени для совместной деятельности с детьми.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58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Дыхательная гимнастика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static.wixstatic.com/media/885fb6_654ea4748bcf441d821d39b9ba2f1742~mv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7715244" cy="5143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844824"/>
            <a:ext cx="9144000" cy="5013175"/>
          </a:xfrm>
        </p:spPr>
      </p:pic>
      <p:pic>
        <p:nvPicPr>
          <p:cNvPr id="5" name="Picture 4" descr="C:\Documents and Settings\Admin\Рабочий стол\J0232903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216" y="2636912"/>
            <a:ext cx="2160240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2813446"/>
            <a:ext cx="54726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«Шину  прокололи»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сделать  легкий  вдох, выдыхая, показать, как  медленно  выходит  воздух  через  прокол  в  шине –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ш-ш-ш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БЛОЖК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916113"/>
            <a:ext cx="7560840" cy="475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140968"/>
            <a:ext cx="8712968" cy="367240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Зубы ровно мы смыкаем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заборчик получаем.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сейчас раздвинем губы,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Посчитаем наши зубы.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Улыбнуться без напряжения так, чтобы были видны передние верхние и нижние зубы. Удерживать губы в таком положении под счёт от 1 до 5-10.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заброчик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2133327"/>
            <a:ext cx="2541289" cy="2663825"/>
          </a:xfrm>
        </p:spPr>
      </p:pic>
      <p:pic>
        <p:nvPicPr>
          <p:cNvPr id="5" name="Рисунок 4" descr="t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60232" y="2088232"/>
            <a:ext cx="2270045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36004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Подражаю я слону,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Губы хоботом тяну.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Вытянуть сомкнутые губы вперёд «трубочкой». Удерживать их в таком поло­жении под счёт от 1 до 5-10.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хоботок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2060848"/>
            <a:ext cx="2304256" cy="2415362"/>
          </a:xfrm>
        </p:spPr>
      </p:pic>
      <p:pic>
        <p:nvPicPr>
          <p:cNvPr id="5" name="Рисунок 4" descr="t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32240" y="2060848"/>
            <a:ext cx="2016224" cy="2549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22398"/>
            <a:ext cx="8229600" cy="3456384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Чищу зубы, чищу зубы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И снаружи, и внутри.          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     Не болели, не темнели, 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желтели чтоб 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Улыбнуться, показать зубы, широким языком медленно провести с наружной стороны зубов, имитируя чистящее движение. Так же «чистим» наружную сторону нижних зубов.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чистим зубы нижние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988840"/>
            <a:ext cx="2411760" cy="2528050"/>
          </a:xfrm>
        </p:spPr>
      </p:pic>
      <p:pic>
        <p:nvPicPr>
          <p:cNvPr id="5" name="Рисунок 4" descr="t1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32240" y="1772816"/>
            <a:ext cx="2154850" cy="264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3816424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Поперёк улыбки лёг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Отдыхает язычок.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Улыбнуться, приоткрыть рот, положить широкий передний край языка на ниж­нюю губу. Удерживать его в таком положении под счёт от 1 до 5-10.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лопатк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916832"/>
            <a:ext cx="2448272" cy="2566323"/>
          </a:xfrm>
        </p:spPr>
      </p:pic>
      <p:pic>
        <p:nvPicPr>
          <p:cNvPr id="5" name="Рисунок 4" descr="t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60232" y="1916832"/>
            <a:ext cx="219573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/>
              <a:t> </a:t>
            </a:r>
            <a:r>
              <a:rPr lang="ru-RU" sz="3200" b="1" dirty="0"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solidFill>
                  <a:srgbClr val="FF0000"/>
                </a:solidFill>
              </a:rPr>
              <a:t>гра «Цепочка слов»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/>
              <a:t>Цель</a:t>
            </a:r>
            <a:r>
              <a:rPr lang="ru-RU" sz="3200" dirty="0"/>
              <a:t>: обогащение словаря прилагательных.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52" y="2132856"/>
            <a:ext cx="8579296" cy="436510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Например</a:t>
            </a:r>
            <a:r>
              <a:rPr lang="ru-RU" sz="2800" dirty="0"/>
              <a:t>, исходное слово «</a:t>
            </a:r>
            <a:r>
              <a:rPr lang="ru-RU" sz="2800" u="sng" dirty="0"/>
              <a:t>кошка</a:t>
            </a:r>
            <a:r>
              <a:rPr lang="ru-RU" sz="2800" dirty="0"/>
              <a:t>». Вы задаёте вопрос:</a:t>
            </a:r>
            <a:r>
              <a:rPr lang="ru-RU" sz="2800" b="1" dirty="0"/>
              <a:t> </a:t>
            </a:r>
            <a:endParaRPr lang="ru-RU" sz="2800" b="1" dirty="0" smtClean="0"/>
          </a:p>
          <a:p>
            <a:pPr marL="0" indent="0">
              <a:buNone/>
            </a:pPr>
            <a:endParaRPr lang="ru-R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Кошка</a:t>
            </a:r>
            <a:r>
              <a:rPr lang="ru-RU" sz="2800" dirty="0"/>
              <a:t>, бывает какая</a:t>
            </a:r>
            <a:r>
              <a:rPr lang="ru-RU" sz="2800" dirty="0" smtClean="0"/>
              <a:t>?(</a:t>
            </a:r>
            <a:r>
              <a:rPr lang="ru-RU" sz="2800" i="1" dirty="0" smtClean="0"/>
              <a:t>маленькая, пушистая…)</a:t>
            </a:r>
            <a:endParaRPr lang="ru-R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Что </a:t>
            </a:r>
            <a:r>
              <a:rPr lang="ru-RU" sz="2800" dirty="0"/>
              <a:t>еще бывает </a:t>
            </a:r>
            <a:r>
              <a:rPr lang="ru-RU" sz="2800" dirty="0" smtClean="0"/>
              <a:t>пушистым? (</a:t>
            </a:r>
            <a:r>
              <a:rPr lang="ru-RU" sz="2800" i="1" dirty="0" smtClean="0"/>
              <a:t>вата</a:t>
            </a:r>
            <a:r>
              <a:rPr lang="ru-RU" sz="2800" i="1" dirty="0"/>
              <a:t>, облако, кошка</a:t>
            </a:r>
            <a:r>
              <a:rPr lang="ru-RU" sz="2800" i="1" dirty="0" smtClean="0"/>
              <a:t>...)</a:t>
            </a:r>
            <a:endParaRPr lang="ru-RU" sz="28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Какая </a:t>
            </a:r>
            <a:r>
              <a:rPr lang="ru-RU" sz="2800" dirty="0"/>
              <a:t>еще бывает кошка</a:t>
            </a:r>
            <a:r>
              <a:rPr lang="ru-RU" sz="2800" dirty="0" smtClean="0"/>
              <a:t>?(рыжая, злая…)</a:t>
            </a:r>
            <a:endParaRPr lang="ru-R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Кто </a:t>
            </a:r>
            <a:r>
              <a:rPr lang="ru-RU" sz="2800" dirty="0"/>
              <a:t>еще может быть </a:t>
            </a:r>
            <a:r>
              <a:rPr lang="ru-RU" sz="2800" dirty="0" smtClean="0"/>
              <a:t>злым?(Бага-Яга</a:t>
            </a:r>
            <a:r>
              <a:rPr lang="ru-RU" sz="2800" dirty="0"/>
              <a:t>, собака, </a:t>
            </a:r>
            <a:r>
              <a:rPr lang="ru-RU" sz="2800" dirty="0" smtClean="0"/>
              <a:t>мама и так далее…)</a:t>
            </a:r>
            <a:r>
              <a:rPr lang="ru-RU" sz="2800" dirty="0"/>
              <a:t>  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8445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2"/>
            <a:ext cx="9144000" cy="19991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"Скажи наоборот"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b="1" dirty="0" smtClean="0"/>
              <a:t>Цель: </a:t>
            </a:r>
            <a:r>
              <a:rPr lang="ru-RU" sz="3200" dirty="0" smtClean="0"/>
              <a:t>расширение словаря антонимов.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8926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Сейчас мы превратимся с вами в упрямцев, которые делают всё наоборот. Я буду называть слова, а вы говорить их наоборот. Например: темно, а наоборот - светло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180225" y="1982332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ДРУГ … ВРАГ</a:t>
            </a:r>
          </a:p>
          <a:p>
            <a:r>
              <a:rPr lang="ru-RU" dirty="0" smtClean="0"/>
              <a:t>ДЕНЬ … НОЧЬ</a:t>
            </a:r>
          </a:p>
          <a:p>
            <a:r>
              <a:rPr lang="ru-RU" dirty="0" smtClean="0"/>
              <a:t>РАДОСТЬ … ГРУСТЬ (ПЕЧАЛЬ)</a:t>
            </a:r>
          </a:p>
          <a:p>
            <a:r>
              <a:rPr lang="ru-RU" dirty="0" smtClean="0"/>
              <a:t>ЖАРА … ХОЛОД</a:t>
            </a:r>
          </a:p>
          <a:p>
            <a:r>
              <a:rPr lang="ru-RU" dirty="0" smtClean="0"/>
              <a:t>ЗЛО … ДОБРО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211960" y="1982332"/>
            <a:ext cx="4932040" cy="42813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ПРАВДА … ЛОЖЬ</a:t>
            </a:r>
          </a:p>
          <a:p>
            <a:r>
              <a:rPr lang="ru-RU" dirty="0"/>
              <a:t>ХОРОШО … ПЛОХО</a:t>
            </a:r>
          </a:p>
          <a:p>
            <a:r>
              <a:rPr lang="ru-RU" dirty="0" smtClean="0"/>
              <a:t>МОЖНО … НЕЛЬЗЯ</a:t>
            </a:r>
          </a:p>
          <a:p>
            <a:r>
              <a:rPr lang="ru-RU" dirty="0" smtClean="0"/>
              <a:t>ТРУДНО … ЛЕГКО</a:t>
            </a:r>
          </a:p>
          <a:p>
            <a:r>
              <a:rPr lang="ru-RU" dirty="0" smtClean="0"/>
              <a:t>ГОВОРИТЬ … МОЛЧАТЬ</a:t>
            </a:r>
          </a:p>
          <a:p>
            <a:r>
              <a:rPr lang="ru-RU" dirty="0" smtClean="0"/>
              <a:t>ПОКУПАТЬ … ПРОДАВАТЬ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37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«Назови ласково»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Мы сегодня будем играть в ласковые слова. Послушай, как красиво звучит: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Цветок </a:t>
            </a:r>
            <a:r>
              <a:rPr lang="ru-RU" sz="2000" dirty="0">
                <a:solidFill>
                  <a:schemeClr val="tx1"/>
                </a:solidFill>
              </a:rPr>
              <a:t>красный, а цветочек красненький.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Далее </a:t>
            </a:r>
            <a:r>
              <a:rPr lang="ru-RU" sz="2000" dirty="0">
                <a:solidFill>
                  <a:schemeClr val="tx1"/>
                </a:solidFill>
              </a:rPr>
              <a:t>мы произносим только часть фразы, а ребёнок ее заканчивает.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Яблоко сладкое, а яблочко … (сладенькое).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Чашка синяя, а чашечка … (синенькая).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Груша жёлтая, а </a:t>
            </a:r>
            <a:r>
              <a:rPr lang="ru-RU" dirty="0" err="1"/>
              <a:t>грушка</a:t>
            </a:r>
            <a:r>
              <a:rPr lang="ru-RU" dirty="0"/>
              <a:t> … (желтенькая).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Ведро синее, а ведерко … (синенькое).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Солнце теплое, а солнышко … (тепленькое).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Цыпленок пушистый, а цыпленочек … (пушистенький).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Дом низкий, а домик … (низенький).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23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167" y="3429000"/>
            <a:ext cx="8521321" cy="2304256"/>
          </a:xfrm>
        </p:spPr>
        <p:txBody>
          <a:bodyPr/>
          <a:lstStyle/>
          <a:p>
            <a:r>
              <a:rPr lang="ru-RU" b="1" i="1" dirty="0"/>
              <a:t>«Расскажи – и я забуду. Покажи – и я запомню. Сделай со мной – и я научусь»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496" y="2276872"/>
            <a:ext cx="8528992" cy="396044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Девиз нашего тренинга:</a:t>
            </a:r>
            <a:endParaRPr lang="ru-RU" sz="4000" b="1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0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184482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«СЛОВЕСНЫЙ ПОЕЗД»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2000" dirty="0"/>
              <a:t>Игра способствует развитию фонематического слуха и звукового анализа</a:t>
            </a:r>
            <a:br>
              <a:rPr lang="ru-RU" sz="2000" dirty="0"/>
            </a:br>
            <a:r>
              <a:rPr lang="ru-RU" sz="2000" dirty="0"/>
              <a:t>слов</a:t>
            </a:r>
            <a:r>
              <a:rPr lang="ru-RU" sz="2000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520" y="1700808"/>
            <a:ext cx="9144000" cy="499715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«Словесный поезд» где один вагончик (слово) прикрепляется к </a:t>
            </a:r>
            <a:r>
              <a:rPr lang="ru-RU" sz="2400" dirty="0" smtClean="0"/>
              <a:t>другому одной </a:t>
            </a:r>
            <a:r>
              <a:rPr lang="ru-RU" sz="2400" dirty="0"/>
              <a:t>и той же </a:t>
            </a:r>
            <a:r>
              <a:rPr lang="ru-RU" sz="2400" dirty="0" smtClean="0"/>
              <a:t>буквой. Если </a:t>
            </a:r>
            <a:r>
              <a:rPr lang="ru-RU" sz="2400" dirty="0"/>
              <a:t>в конце стоит мягкий знак, он отсекается, и следующее </a:t>
            </a:r>
            <a:r>
              <a:rPr lang="ru-RU" sz="2400" dirty="0" smtClean="0"/>
              <a:t>слово называется </a:t>
            </a:r>
            <a:r>
              <a:rPr lang="ru-RU" sz="2400" dirty="0"/>
              <a:t>на ту букву, которая была перед мягким знаком. </a:t>
            </a:r>
            <a:r>
              <a:rPr lang="ru-RU" sz="2400" dirty="0" smtClean="0"/>
              <a:t>Например, первый </a:t>
            </a:r>
            <a:r>
              <a:rPr lang="ru-RU" sz="2400" dirty="0"/>
              <a:t>игрок называет слово «</a:t>
            </a:r>
            <a:r>
              <a:rPr lang="ru-RU" sz="2400" dirty="0" err="1"/>
              <a:t>балкоН</a:t>
            </a:r>
            <a:r>
              <a:rPr lang="ru-RU" sz="2400" dirty="0"/>
              <a:t>», второй – «</a:t>
            </a:r>
            <a:r>
              <a:rPr lang="ru-RU" sz="2400" dirty="0" err="1"/>
              <a:t>НоЧЬ</a:t>
            </a:r>
            <a:r>
              <a:rPr lang="ru-RU" sz="2400" dirty="0"/>
              <a:t>», третий (</a:t>
            </a:r>
            <a:r>
              <a:rPr lang="ru-RU" sz="2400" dirty="0" smtClean="0"/>
              <a:t>или первый</a:t>
            </a:r>
            <a:r>
              <a:rPr lang="ru-RU" sz="2400" dirty="0"/>
              <a:t>) – «</a:t>
            </a:r>
            <a:r>
              <a:rPr lang="ru-RU" sz="2400" dirty="0" err="1"/>
              <a:t>ЧесноК</a:t>
            </a:r>
            <a:r>
              <a:rPr lang="ru-RU" sz="2400" dirty="0"/>
              <a:t>» и </a:t>
            </a:r>
            <a:r>
              <a:rPr lang="ru-RU" sz="2400" dirty="0" smtClean="0"/>
              <a:t>т.д.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У</a:t>
            </a:r>
            <a:r>
              <a:rPr lang="ru-RU" sz="2400" dirty="0" smtClean="0"/>
              <a:t>частники должны </a:t>
            </a:r>
            <a:r>
              <a:rPr lang="ru-RU" sz="2400" dirty="0"/>
              <a:t>быть хорошо знакомы со </a:t>
            </a:r>
            <a:r>
              <a:rPr lang="ru-RU" sz="2400" dirty="0" smtClean="0"/>
              <a:t>звукобуквенным </a:t>
            </a:r>
            <a:r>
              <a:rPr lang="ru-RU" sz="2400" dirty="0"/>
              <a:t>составом </a:t>
            </a:r>
            <a:r>
              <a:rPr lang="ru-RU" sz="2400" dirty="0" smtClean="0"/>
              <a:t>слова.  Эта </a:t>
            </a:r>
            <a:r>
              <a:rPr lang="ru-RU" sz="2400" dirty="0"/>
              <a:t>игра способствует обогащения активного словарного запаса ребенка. </a:t>
            </a:r>
            <a:r>
              <a:rPr lang="ru-RU" sz="2400" dirty="0" smtClean="0"/>
              <a:t>Для детей </a:t>
            </a:r>
            <a:r>
              <a:rPr lang="ru-RU" sz="2400" dirty="0"/>
              <a:t>постарше можно усложнить задание и предложить им называть </a:t>
            </a:r>
            <a:r>
              <a:rPr lang="ru-RU" sz="2400" dirty="0" smtClean="0"/>
              <a:t>только те </a:t>
            </a:r>
            <a:r>
              <a:rPr lang="ru-RU" sz="2400" dirty="0"/>
              <a:t>слова, которые относятся к той или иной теме (например, фрукты и </a:t>
            </a:r>
            <a:r>
              <a:rPr lang="ru-RU" sz="2400" dirty="0" smtClean="0"/>
              <a:t>овощи, города</a:t>
            </a:r>
            <a:r>
              <a:rPr lang="ru-RU" sz="2400" dirty="0"/>
              <a:t>, русские писатели и т.п.). Такая игра развивает не только словарь, </a:t>
            </a:r>
            <a:r>
              <a:rPr lang="ru-RU" sz="2400" dirty="0" smtClean="0"/>
              <a:t>но также </a:t>
            </a:r>
            <a:r>
              <a:rPr lang="ru-RU" sz="2400" dirty="0"/>
              <a:t>быстроту реакции и эрудицию.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677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3457416"/>
            <a:ext cx="4750296" cy="147002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Кинезиология. Формируем межполушарные связи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fsd.multiurok.ru/html/2021/06/28/s_60d9623a36086/1708752_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70" t="1439" r="18761"/>
          <a:stretch/>
        </p:blipFill>
        <p:spPr bwMode="auto">
          <a:xfrm>
            <a:off x="251520" y="2708920"/>
            <a:ext cx="3176558" cy="333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51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originals/2f/2a/7c/2f2a7c7d7070f8a246901ddb8d311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8370"/>
            <a:ext cx="7560840" cy="5264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2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8b/b4/a2/8bb4a25ada6b1b03283a74af1cd796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918"/>
            <a:ext cx="6984776" cy="494108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53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 можете помочь своему ребёнку?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6085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Выполняйте упражнения в форме игры.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Разговаривайте </a:t>
            </a:r>
            <a:r>
              <a:rPr lang="ru-RU" sz="2800" dirty="0"/>
              <a:t>с ним, задавайте вопросы, побуждая его </a:t>
            </a:r>
            <a:r>
              <a:rPr lang="ru-RU" sz="2800" dirty="0" smtClean="0"/>
              <a:t>отвечать.</a:t>
            </a:r>
            <a:endParaRPr lang="ru-RU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Читайте художественные произведения.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Обращайте </a:t>
            </a:r>
            <a:r>
              <a:rPr lang="ru-RU" sz="2800" dirty="0"/>
              <a:t>внимание на собственную речь. Речь ребенка во многом зависит оттого, как говорят окружающие его взрослые</a:t>
            </a:r>
            <a:r>
              <a:rPr lang="ru-RU" sz="28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Любите своих детей.</a:t>
            </a:r>
          </a:p>
        </p:txBody>
      </p:sp>
      <p:pic>
        <p:nvPicPr>
          <p:cNvPr id="4" name="Picture 14" descr="http://s39.radikal.ru/i085/1006/60/ac582b9a871c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7603" y="3140968"/>
            <a:ext cx="997216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28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/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Благодарю за сотрудничество</a:t>
            </a:r>
            <a: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3" name="Picture 18" descr="http://img-fotki.yandex.ru/get/5506/cadi-1986.7cf/0_8bd93_e007849f_S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772634">
            <a:off x="7482632" y="5426113"/>
            <a:ext cx="1575106" cy="1559196"/>
          </a:xfrm>
          <a:prstGeom prst="rect">
            <a:avLst/>
          </a:prstGeom>
          <a:noFill/>
        </p:spPr>
      </p:pic>
      <p:pic>
        <p:nvPicPr>
          <p:cNvPr id="2054" name="Picture 6" descr="https://static.wixstatic.com/media/a9aaad_7031ad8d52064e7e8bde5bbcbf5d096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572" y="0"/>
            <a:ext cx="9121153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Пальчиковая гимнастика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57332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«Ум ребенка находится на кончиках пальцев»</a:t>
            </a:r>
          </a:p>
          <a:p>
            <a:pPr marL="0" indent="0" algn="r">
              <a:buNone/>
            </a:pPr>
            <a:r>
              <a:rPr lang="ru-RU" dirty="0"/>
              <a:t>В.А. Сухомлинский </a:t>
            </a: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1026" name="Picture 2" descr="https://tcso-julebino.ru/files/notices/7782/cover-200x1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2056" y="2708920"/>
            <a:ext cx="366057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veter.ru/uploads/posts/2021-11/1636565184_snails-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71810"/>
            <a:ext cx="7059149" cy="529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1857364"/>
            <a:ext cx="7245986" cy="485778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Мы морковку чистим- чистим, (</a:t>
            </a:r>
            <a:r>
              <a:rPr lang="ru-RU" sz="2400" i="1" dirty="0" smtClean="0"/>
              <a:t>Проводят кулачком правой руки по ладони левой)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Мы морковку трём-трём, (</a:t>
            </a:r>
            <a:r>
              <a:rPr lang="ru-RU" sz="2400" i="1" dirty="0" smtClean="0"/>
              <a:t>Кулачки делают  резкие движения вперёд-назад)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Сахарком её посыплем(</a:t>
            </a:r>
            <a:r>
              <a:rPr lang="ru-RU" sz="2400" i="1" dirty="0" smtClean="0"/>
              <a:t>Мелко перебирая пальчиками)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И </a:t>
            </a:r>
            <a:r>
              <a:rPr lang="ru-RU" sz="2400" dirty="0" err="1" smtClean="0"/>
              <a:t>сметанкою</a:t>
            </a:r>
            <a:r>
              <a:rPr lang="ru-RU" sz="2400" dirty="0" smtClean="0"/>
              <a:t> польём(</a:t>
            </a:r>
            <a:r>
              <a:rPr lang="ru-RU" sz="2400" i="1" dirty="0" smtClean="0"/>
              <a:t>Кулачком делают движения сверху вниз, как бы поливая)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Вот какой у нас салат,(</a:t>
            </a:r>
            <a:r>
              <a:rPr lang="ru-RU" sz="2400" i="1" dirty="0" smtClean="0"/>
              <a:t>Протягивают ладони вперёд)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Витаминами богат! (</a:t>
            </a:r>
            <a:r>
              <a:rPr lang="ru-RU" sz="2400" i="1" dirty="0" smtClean="0"/>
              <a:t>Поглаживают ладошкой живот)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8229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Пальчиковые игры с различными предметами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140968"/>
            <a:ext cx="8229600" cy="3384376"/>
          </a:xfrm>
        </p:spPr>
        <p:txBody>
          <a:bodyPr/>
          <a:lstStyle/>
          <a:p>
            <a:r>
              <a:rPr lang="ru-RU" sz="2400" b="1" dirty="0" smtClean="0"/>
              <a:t>С колючим мячом</a:t>
            </a:r>
          </a:p>
          <a:p>
            <a:r>
              <a:rPr lang="ru-RU" sz="2400" b="1" dirty="0" smtClean="0"/>
              <a:t>Деревянный </a:t>
            </a:r>
            <a:r>
              <a:rPr lang="ru-RU" sz="2400" b="1" dirty="0" err="1" smtClean="0"/>
              <a:t>массажёр</a:t>
            </a:r>
            <a:endParaRPr lang="ru-RU" sz="2400" b="1" dirty="0" smtClean="0"/>
          </a:p>
          <a:p>
            <a:r>
              <a:rPr lang="ru-RU" sz="2400" b="1" dirty="0" smtClean="0"/>
              <a:t>Бусинки</a:t>
            </a:r>
          </a:p>
          <a:p>
            <a:r>
              <a:rPr lang="ru-RU" sz="2400" b="1" dirty="0" smtClean="0"/>
              <a:t>Кистевой эспандер</a:t>
            </a:r>
          </a:p>
          <a:p>
            <a:r>
              <a:rPr lang="ru-RU" sz="2400" b="1" dirty="0" smtClean="0"/>
              <a:t>Клавиатура компьютера и т.д.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 descr="palchikovye-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20272" y="2708920"/>
            <a:ext cx="1695078" cy="1033584"/>
          </a:xfrm>
          <a:prstGeom prst="rect">
            <a:avLst/>
          </a:prstGeom>
        </p:spPr>
      </p:pic>
      <p:pic>
        <p:nvPicPr>
          <p:cNvPr id="6" name="Рисунок 5" descr="palchikovye-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3140968"/>
            <a:ext cx="1526684" cy="1165101"/>
          </a:xfrm>
          <a:prstGeom prst="rect">
            <a:avLst/>
          </a:prstGeom>
        </p:spPr>
      </p:pic>
      <p:pic>
        <p:nvPicPr>
          <p:cNvPr id="7" name="Рисунок 6" descr="palchikovye-3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08304" y="3933056"/>
            <a:ext cx="1585028" cy="1224136"/>
          </a:xfrm>
          <a:prstGeom prst="rect">
            <a:avLst/>
          </a:prstGeom>
        </p:spPr>
      </p:pic>
      <p:pic>
        <p:nvPicPr>
          <p:cNvPr id="8" name="Рисунок 7" descr="palchikovye-7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08104" y="4725144"/>
            <a:ext cx="1595805" cy="1476578"/>
          </a:xfrm>
          <a:prstGeom prst="rect">
            <a:avLst/>
          </a:prstGeom>
        </p:spPr>
      </p:pic>
      <p:pic>
        <p:nvPicPr>
          <p:cNvPr id="9" name="Рисунок 8" descr="palchikovye-8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331640" y="5373216"/>
            <a:ext cx="2736304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772400" cy="1362075"/>
          </a:xfrm>
        </p:spPr>
        <p:txBody>
          <a:bodyPr/>
          <a:lstStyle/>
          <a:p>
            <a:pPr algn="ctr"/>
            <a:r>
              <a:rPr lang="ru-RU" altLang="ru-RU" dirty="0"/>
              <a:t>Массаж пальчиков </a:t>
            </a:r>
            <a:br>
              <a:rPr lang="ru-RU" altLang="ru-RU" dirty="0"/>
            </a:br>
            <a:r>
              <a:rPr lang="ru-RU" altLang="ru-RU" dirty="0"/>
              <a:t>«Ёжик на прогулке»</a:t>
            </a:r>
            <a:endParaRPr lang="ru-RU" dirty="0"/>
          </a:p>
        </p:txBody>
      </p:sp>
      <p:pic>
        <p:nvPicPr>
          <p:cNvPr id="4" name="Рисунок 3" descr="492976822ec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75501"/>
            <a:ext cx="3214687" cy="2894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15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1" name="Содержимое 5" descr="bg040..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2682460d1808 копия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857250"/>
            <a:ext cx="163988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934075"/>
            <a:ext cx="3173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ru-RU" altLang="ru-RU">
                <a:solidFill>
                  <a:schemeClr val="bg1"/>
                </a:solidFill>
              </a:rPr>
              <a:t>Жил - да был ежик в лесу, </a:t>
            </a:r>
          </a:p>
          <a:p>
            <a:r>
              <a:rPr lang="ru-RU" altLang="ru-RU">
                <a:solidFill>
                  <a:schemeClr val="bg1"/>
                </a:solidFill>
              </a:rPr>
              <a:t>в своем домике- норке </a:t>
            </a:r>
          </a:p>
          <a:p>
            <a:r>
              <a:rPr lang="ru-RU" altLang="ru-RU">
                <a:solidFill>
                  <a:schemeClr val="bg1"/>
                </a:solidFill>
              </a:rPr>
              <a:t>(зажать шарик в ладошке).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072063"/>
            <a:ext cx="59747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ru-RU" altLang="ru-RU" b="1" dirty="0">
                <a:solidFill>
                  <a:schemeClr val="bg1"/>
                </a:solidFill>
              </a:rPr>
              <a:t>Выглянул ежик из своей норки </a:t>
            </a:r>
          </a:p>
          <a:p>
            <a:r>
              <a:rPr lang="ru-RU" altLang="ru-RU" b="1" dirty="0">
                <a:solidFill>
                  <a:schemeClr val="bg1"/>
                </a:solidFill>
              </a:rPr>
              <a:t>(раскрыть ладошки и показать шарик)</a:t>
            </a:r>
          </a:p>
          <a:p>
            <a:r>
              <a:rPr lang="ru-RU" altLang="ru-RU" b="1" dirty="0">
                <a:solidFill>
                  <a:schemeClr val="bg1"/>
                </a:solidFill>
              </a:rPr>
              <a:t> и увидел солнышко. </a:t>
            </a:r>
          </a:p>
          <a:p>
            <a:r>
              <a:rPr lang="ru-RU" altLang="ru-RU" b="1" dirty="0">
                <a:solidFill>
                  <a:schemeClr val="bg1"/>
                </a:solidFill>
              </a:rPr>
              <a:t>Улыбнулся ежик солнышку </a:t>
            </a:r>
          </a:p>
          <a:p>
            <a:r>
              <a:rPr lang="ru-RU" altLang="ru-RU" b="1" dirty="0">
                <a:solidFill>
                  <a:schemeClr val="bg1"/>
                </a:solidFill>
              </a:rPr>
              <a:t>( улыбнуться, раскрыть одну ладошку веером)</a:t>
            </a:r>
          </a:p>
          <a:p>
            <a:r>
              <a:rPr lang="ru-RU" altLang="ru-RU" b="1" dirty="0">
                <a:solidFill>
                  <a:schemeClr val="bg1"/>
                </a:solidFill>
              </a:rPr>
              <a:t> и решил прогуляться по лесу. 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8925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195" name="Содержимое 3" descr="bg025..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egiky0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643438"/>
            <a:ext cx="11430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6211888"/>
            <a:ext cx="7318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ru-RU" altLang="ru-RU" b="1" dirty="0">
                <a:solidFill>
                  <a:schemeClr val="bg1"/>
                </a:solidFill>
              </a:rPr>
              <a:t>Покатился ежик по прямой дорожке </a:t>
            </a:r>
          </a:p>
          <a:p>
            <a:r>
              <a:rPr lang="ru-RU" altLang="ru-RU" b="1" dirty="0">
                <a:solidFill>
                  <a:schemeClr val="bg1"/>
                </a:solidFill>
              </a:rPr>
              <a:t>(прямыми движениями по ладошке раскатывать шарик)</a:t>
            </a:r>
          </a:p>
        </p:txBody>
      </p:sp>
    </p:spTree>
    <p:extLst>
      <p:ext uri="{BB962C8B-B14F-4D97-AF65-F5344CB8AC3E}">
        <p14:creationId xmlns:p14="http://schemas.microsoft.com/office/powerpoint/2010/main" xmlns="" val="29478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Логопедический тренин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Логопедический тренинг</Template>
  <TotalTime>240</TotalTime>
  <Words>896</Words>
  <Application>Microsoft Office PowerPoint</Application>
  <PresentationFormat>Экран (4:3)</PresentationFormat>
  <Paragraphs>130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Логопедический тренинг</vt:lpstr>
      <vt:lpstr>Тема11</vt:lpstr>
      <vt:lpstr>1_Тема11</vt:lpstr>
      <vt:lpstr>2_Тема11</vt:lpstr>
      <vt:lpstr>Тема8</vt:lpstr>
      <vt:lpstr>Логопедический тренинг</vt:lpstr>
      <vt:lpstr>Слайд 2</vt:lpstr>
      <vt:lpstr>«Расскажи – и я забуду. Покажи – и я запомню. Сделай со мной – и я научусь»</vt:lpstr>
      <vt:lpstr>Пальчиковая гимнастика</vt:lpstr>
      <vt:lpstr>Слайд 5</vt:lpstr>
      <vt:lpstr> Пальчиковые игры с различными предметами </vt:lpstr>
      <vt:lpstr>Массаж пальчиков  «Ёжик на прогулке»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Гимнастика для глаз</vt:lpstr>
      <vt:lpstr>Слайд 16</vt:lpstr>
      <vt:lpstr>Слайд 17</vt:lpstr>
      <vt:lpstr>Слайд 18</vt:lpstr>
      <vt:lpstr>Слайд 19</vt:lpstr>
      <vt:lpstr>Дыхательная гимнастика</vt:lpstr>
      <vt:lpstr>Слайд 21</vt:lpstr>
      <vt:lpstr>Слайд 22</vt:lpstr>
      <vt:lpstr>Зубы ровно мы смыкаем И заборчик получаем. А сейчас раздвинем губы, Посчитаем наши зубы.  Улыбнуться без напряжения так, чтобы были видны передние верхние и нижние зубы. Удерживать губы в таком положении под счёт от 1 до 5-10.  </vt:lpstr>
      <vt:lpstr>Подражаю я слону, Губы хоботом тяну.     Вытянуть сомкнутые губы вперёд «трубочкой». Удерживать их в таком поло­жении под счёт от 1 до 5-10. </vt:lpstr>
      <vt:lpstr>Чищу зубы, чищу зубы           И снаружи, и внутри.                  Не болели, не темнели,   Не желтели чтоб они.        Улыбнуться, показать зубы, широким языком медленно провести с наружной стороны зубов, имитируя чистящее движение. Так же «чистим» наружную сторону нижних зубов.    </vt:lpstr>
      <vt:lpstr>  Поперёк улыбки лёг Отдыхает язычок.     Улыбнуться, приоткрыть рот, положить широкий передний край языка на ниж­нюю губу. Удерживать его в таком положении под счёт от 1 до 5-10.  </vt:lpstr>
      <vt:lpstr> Игра «Цепочка слов» Цель: обогащение словаря прилагательных.</vt:lpstr>
      <vt:lpstr>"Скажи наоборот" Цель: расширение словаря антонимов.  </vt:lpstr>
      <vt:lpstr>«Назови ласково» Мы сегодня будем играть в ласковые слова. Послушай, как красиво звучит: Цветок красный, а цветочек красненький. Далее мы произносим только часть фразы, а ребёнок ее заканчивает. </vt:lpstr>
      <vt:lpstr> «СЛОВЕСНЫЙ ПОЕЗД» Игра способствует развитию фонематического слуха и звукового анализа слов.</vt:lpstr>
      <vt:lpstr>Кинезиология. Формируем межполушарные связи</vt:lpstr>
      <vt:lpstr>Слайд 32</vt:lpstr>
      <vt:lpstr>Слайд 33</vt:lpstr>
      <vt:lpstr>Как Вы можете помочь своему ребёнку?</vt:lpstr>
      <vt:lpstr>Слайд 35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Логопедический тренинг</dc:title>
  <dc:creator>Пользователь</dc:creator>
  <cp:lastModifiedBy>Admin</cp:lastModifiedBy>
  <cp:revision>29</cp:revision>
  <dcterms:created xsi:type="dcterms:W3CDTF">2014-04-09T15:44:01Z</dcterms:created>
  <dcterms:modified xsi:type="dcterms:W3CDTF">2023-02-20T10:51:53Z</dcterms:modified>
</cp:coreProperties>
</file>