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6AB9-A715-4A66-A3BE-1296BE5194AE}" type="datetimeFigureOut">
              <a:rPr lang="ru-RU" smtClean="0"/>
              <a:pPr/>
              <a:t>17.12.2017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064B2EF-4918-4CAD-8AEA-4A3A515E95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6AB9-A715-4A66-A3BE-1296BE5194AE}" type="datetimeFigureOut">
              <a:rPr lang="ru-RU" smtClean="0"/>
              <a:pPr/>
              <a:t>17.12.2017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B2EF-4918-4CAD-8AEA-4A3A515E95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6AB9-A715-4A66-A3BE-1296BE5194AE}" type="datetimeFigureOut">
              <a:rPr lang="ru-RU" smtClean="0"/>
              <a:pPr/>
              <a:t>17.12.2017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B2EF-4918-4CAD-8AEA-4A3A515E95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6AB9-A715-4A66-A3BE-1296BE5194AE}" type="datetimeFigureOut">
              <a:rPr lang="ru-RU" smtClean="0"/>
              <a:pPr/>
              <a:t>17.12.2017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064B2EF-4918-4CAD-8AEA-4A3A515E95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6AB9-A715-4A66-A3BE-1296BE5194AE}" type="datetimeFigureOut">
              <a:rPr lang="ru-RU" smtClean="0"/>
              <a:pPr/>
              <a:t>17.12.2017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B2EF-4918-4CAD-8AEA-4A3A515E95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6AB9-A715-4A66-A3BE-1296BE5194AE}" type="datetimeFigureOut">
              <a:rPr lang="ru-RU" smtClean="0"/>
              <a:pPr/>
              <a:t>17.12.2017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B2EF-4918-4CAD-8AEA-4A3A515E95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6AB9-A715-4A66-A3BE-1296BE5194AE}" type="datetimeFigureOut">
              <a:rPr lang="ru-RU" smtClean="0"/>
              <a:pPr/>
              <a:t>17.12.2017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064B2EF-4918-4CAD-8AEA-4A3A515E95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6AB9-A715-4A66-A3BE-1296BE5194AE}" type="datetimeFigureOut">
              <a:rPr lang="ru-RU" smtClean="0"/>
              <a:pPr/>
              <a:t>17.12.2017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B2EF-4918-4CAD-8AEA-4A3A515E95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6AB9-A715-4A66-A3BE-1296BE5194AE}" type="datetimeFigureOut">
              <a:rPr lang="ru-RU" smtClean="0"/>
              <a:pPr/>
              <a:t>17.12.2017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B2EF-4918-4CAD-8AEA-4A3A515E95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6AB9-A715-4A66-A3BE-1296BE5194AE}" type="datetimeFigureOut">
              <a:rPr lang="ru-RU" smtClean="0"/>
              <a:pPr/>
              <a:t>17.12.2017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B2EF-4918-4CAD-8AEA-4A3A515E95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6AB9-A715-4A66-A3BE-1296BE5194AE}" type="datetimeFigureOut">
              <a:rPr lang="ru-RU" smtClean="0"/>
              <a:pPr/>
              <a:t>17.12.2017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B2EF-4918-4CAD-8AEA-4A3A515E95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68D6AB9-A715-4A66-A3BE-1296BE5194AE}" type="datetimeFigureOut">
              <a:rPr lang="ru-RU" smtClean="0"/>
              <a:pPr/>
              <a:t>17.12.2017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064B2EF-4918-4CAD-8AEA-4A3A515E95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58" y="928670"/>
            <a:ext cx="835824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2020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Психологическое развитие детей с ОВЗ и детей инвалидов 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214282" y="285729"/>
            <a:ext cx="8643998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u="sng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психичес</a:t>
            </a:r>
            <a:r>
              <a:rPr lang="ru-RU" sz="2000" b="1" u="sng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кое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развитие личности с ОВЗ влияют следующие факторы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 (тип) дефекта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Степень и качество первичного дефекта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Стоит отметить, что вторичные недостатки могут быть как ярко, так и слабо выраженными. Это зависит от степени психического расстройства. Степень выраженности дефекта диктует то, как будет атипично развиваться ребенок.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Время, когда возник первичный дефект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Специалисты утверждают, что чем позже имело место патологическое воздействие и появление первичного дефекта, тем в меньшей мере будут выражены отклонения в психическом и физическом развитии. Так, если ребенок слеп с рождения, он не имеет в памяти никаких зрительных образов и познает мир через сохранные анализаторы и речь. Если же малыш лишился зрения в школьном или старшем возрасте, у него в памяти есть образы, которые в дальнейшем помогут ему познавать мир дальше, тем самым облегчая жизнь человека.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Условия общественной среды: социальные и культурные факторы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285720" y="285728"/>
            <a:ext cx="8643998" cy="59093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В зависимости от того, какова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степень нарушения функций и возможностей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адаптации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можно определить степень нарушения здоровья.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     Традиционно выделяют четыре степени.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 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Первая степень 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нарушения здоровья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Развитие ребенка с ОВЗ происходит на фоне легкого и умеренного нарушения функций. Эти патологии могут являться показанием для признания инвалидности. Однако, как правило, не всегда это происходит. Более того, при правильном обучении и воспитании ребенок может полностью восстановить все функции.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 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Вторая степень 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нарушения здоровья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Это третья группа инвалидности у взрослых. У ребенка существуют выраженные нарушения в функциях систем и органов. Несмотря на лечение, они продолжают ограничивать его социальную адаптацию. Поэтому такие дети нуждаются в особых условиях обучения и жизни.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 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Третья степень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нарушения здоровья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Она соответствует второй группе инвалидности у взрослого. Наблюдается большая выраженность нарушений, которые значительно ограничивают возможности ребенка в его жизнедеятельности.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 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Четвертая степень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нарушения здоровья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Она включает в себя резко выраженные нарушения функций систем и органов, из-за которых происходит социальная дезадаптация ребенка. Помимо этого, можно констатировать необратимый характер поражений и, зачастую, неэффективность мероприятий (лечебных и реабилитационных). Это первая группа инвалидности у взрослого. Усилия педагогов и врачей нацелены обычно на то, чтобы не допустить критического состояния.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428596" y="285728"/>
            <a:ext cx="857256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с нарушением слуха.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Выделяют следующие группы детей с недостатками слуха: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Неслышащие – дети с полным отсутствием слуха, который не может использоваться для накопления речевого запаса.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Слабослышащие – дети с частичной слуховой недостаточностью, затрудняющей речевое развитие.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Нарушение слуха непосредственно влияет на речевое развитие ребенка и оказывает опосредованное влияние на формирование памяти, мышления. Важными в процессе познания окружающего мира становятся двигательные, осязательные, тактильно-вибрационные ощущения.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Особенности мышления детей с нарушениями слуха связаны с замедленным овладением словесной речью. Наиболее ярко это проявляется в развитии словесно-логического мышления. При этом наглядно-действенное и образное мышление глухих и слабослышащих учащихся также имеет своеобразные черты.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Нарушение слуха оказывает влияние на формирование всех мыслительных операций, приводит к затруднениям в использовании теоретических знаний на практике.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ребенка с нарушением слуха наблюдается расстройство всех основных функций речи (коммуникативной, обобщающей, регулирующей). Поэтому дети, страдающие глубокими нарушениями слуха, в общем уровне развития отстают от своих сверстников.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71472" y="285728"/>
            <a:ext cx="8286808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с нарушением зрения.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Слабовидящие дети сильно отличаются друг от друга по состоянию зрения, работоспособности, утомляемости и скорости усвоения материала. В значительной степени это обусловлено характером поражения зрения, происхождением дефекта и личными особенностями детей.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правило, для детей с нарушениями зрения характерны повышенная эмоциональная ранимость, обидчивость, конфликтность, напряженность, неспособность к пониманию эмоционального состояния партнера по общению и адекватному самовыражению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Поведению детей с нарушениями зрения в большинстве случаев недостает гибкости и спонтанности, отсутствуют, или слабо развиты неречевые формы общения. Для слабовидящих детей характерна большая неуверенность в правильности и качестве выполнения работы, что выражается в более частом обращении за помощью в оценке деятельности к взрослому, переводе оценки в вербальный коммуникативный план. Игры таких детей отличаются меньшей развернутостью по сравнению с играми обычных детей.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85720" y="357166"/>
            <a:ext cx="842968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с тяжелыми нарушениями речи.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Особенности речевого развития детей с тяжелыми нарушениями речи оказывают влияние на формирование личности ребенка, на формирование всех психических процессов. Дети имеют ряд психолого-педагогических особенностей, затрудняющих их социальную адаптацию и требующих целенаправленной коррекции имеющихся нарушений. Особенности речевой деятельности отражаются на формировании у детей сенсорной, интеллектуальной и аффективно-волевой сфер. Отмечается недостаточная устойчивость внимания, ограниченные возможности его распределения. При относительной сохранности смысловой памяти у детей снижена вербальная память, страдает продуктивность запоминания.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Связь между речевыми нарушениями и другими сторонами психического развития проявляется в специфических особенностях мышления. Обладая полноценными предпосылками для овладения мыслительными операциями, доступными по возрасту, дети отстают в развитии словесно-логического мышления, с трудом овладевают анализом и синтезом, сравнением и обобщением. </a:t>
            </a:r>
            <a:endParaRPr kumimoji="0" lang="ru-RU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642910" y="428604"/>
            <a:ext cx="807249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с соматическими заболеваниями 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с соматическими заболеваниями, не имеющие видимых дефектов, имеющие сохранный интеллект и с первого взгляда ничем не отличающиеся от остальных. У таких детей слабо развита познавательная сфера, отмечается недоразвитие личности, интеллектуальная пассивность, ограниченный объем принятой информации, низкая способность к обобщениям, быстрая потеря интереса к занятиям.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28596" y="285728"/>
            <a:ext cx="8429684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с умственной отсталостью.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Среди детей и подростков, имеющих психическую патологию развития, наиболее многочисленную группу составляют умственно отсталые дети. Большинство из них — олигофрены. Олигофрения — это форма умственного и психического недоразвития, возникающая в результате поражения ЦНС,  в первую очередь коры головного мозга.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глубине дефекта умственная отсталость при олигофрении традиционно подразделяют на три степени: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идиотия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имбецильность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дебильностъ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Дети с умственной отсталостью в стадии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идиотии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имбецильности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правовом отношении являются недееспособными и над ними устанавливается опека родителей или замещающих лиц. Развитие умственно отсталого ребенка с первых дней жизни отличается от развития нормальных детей.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них отмечаются задержки в физическом развитии, общая психологическая инертность, снижен интерес к окружающему миру, заметно недоразвитие артикуляционного аппарата и фонематического слуха.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По-иному у них складываются соотношения в развитии наглядно-действенного и словесно-логического мышления. Многие умственно отсталые дети начинают говорить только к 4—5 годам. Речь умственно отсталого ребенка не выполняет своей основной функции — коммуникативной.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428596" y="428604"/>
            <a:ext cx="835824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с задержкой психического развитии (ЗПР)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Внимание этих детей характеризуется неустойчивостью, отмечаются периодические его колебания, неравномерная работоспособность. Трудно собрать, сконцентрировать внимание детей, удержать на протяжении той или иной деятельности. Очевидна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недостаточная целенаправленность деятельности, дети действуют импульсивно, часто отвлекаются .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ногие из детей испытывают трудности и в процессе восприятия (зрительного, слухового, тактильного). Снижена скорость выполнения перцептивных операций. Память детей с задержкой психического развития также отличается качественным своеобразием. Характерны неточность воспроизведения и быстрая потеря информации. В наибольшей степени страдает вербальная память. Значительное своеобразие отмечается в развитии их мыслительной деятельности. Отставание отмечается уже на уровне наглядных форм мышления, возникают трудности в формировании сферы образов- представлений. Имеются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сложности создания целого из частей и выделения частей из целого, трудности в пространственном оперировании образами. У детей с ЗПР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отмечается выраженная тревожность по отношению к взрослому, от которого они зависят. Такая тревожность имеет тенденцию с возрастом прогрессировать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42844" y="214290"/>
            <a:ext cx="8858312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с нарушением опорно-двигательного аппарата.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Детский церебральный паралич – болезнь, развивающаяся вследствие поражения головного мозга –характеризуется двигательными расстройствами, а также нарушениями психоречевых функций. Для большинства детей с ДЦП характерна задержка психического развития по типу так называемого психического инфантилизма. Под психическим инфантилизмом понимается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незрелость эмоционально-волевой сферы личности ребенка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Интеллект ребенка может соответствовать возрастным нормам, при этом эмоциональная сфера остается несформированной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При психическом инфантилизме отмечаются следующие особенности поведения: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своих действиях дети руководствуются в первую очередь эмоцией удовольствия, они эгоцентричны, не способны продуктивно работать в коллективе, соотносить свои желания с интересами окружающих, во всем их поведении присутствует элемент "детскости".</a:t>
            </a:r>
            <a:endParaRPr kumimoji="0" lang="ru-RU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Особенности нарушения познавательной деятельности при ДЦП 1) Неравномерный характер нарушений отдельных психических функций. 2) Выраженность астенических проявлений – повышенная утомляемость, истощаемость всех психических процессов, что также связано с органическим поражением ЦНС. 3) Сниженный запас знаний и представлений об окружающем мире. Прежде всего, отмечается недостаточность пространственных и временных представлений.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85720" y="214290"/>
            <a:ext cx="8643998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с расстройствами аутичного  спектра.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Основными признаками РДА при всех его клинических вариантах являются: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отсутствие потребности в контактах с окружающими, или же недостаточная потребность в них;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обособленность от окружающего мира;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слабость эмоциональной реакции по отношению к близким, даже к матери, возможно, полное безразличие к ним (аффективная блокада);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дети, страдающие аутизмом, очень часто чувствительны к слабым раздражителям. Например, они нередко не переносят тиканье часов, шум бытовых приборов, капанье воды из водопроводного крана;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однообразное поведение со склонностью к стереотипным, примитивным движениям, например, раскачивание туловищем или головой, подпрыгивание на носках и пр.);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речевые нарушения при РДА разнообразны. В более тяжелых формах РДА наблюдается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мутизм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(полная утрата речи), у некоторых больных отмечается повышенный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вербализм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ребенок постоянно произносит понравившиеся ему слова или слоги;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характерным для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детей-аутистов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является такое зрительное поведение, при котором проявляется непереносимость взгляда в глаза, «бегающий взгляд» или взгляд мимо.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одной категорией детей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приходится работать так продолжительно над решением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проблемы обучения,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 с детьми, страдающими аутизмом. Нарушения формирования эмоциональной сферы при аутизме, которое проявляется в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неприятии контакта, стереотипности поведения, особой ранимости и страхах, в агрессивности и негативизме,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приводит к особым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трудностям произвольного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сосредоточения такого ребенка, особой сложности организации его поведения.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57158" y="500043"/>
            <a:ext cx="807249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020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Психологическое развитие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020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—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2020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психических процессов и особенностей личности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020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помощью воспитания и обучения. Этот процесс осуществляется согласно характеристикам возрастного периода. Он берет начало до рождения личности и накапливает качественные и количественные преобразования психики в течение всей жизни, тем самым формируя личность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020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Психология развития  изучает психологические изменения человека по мере того, как он взрослеет. Поэтому психология развития часто обозначается как возрастная психология. Психология развития занимается исследованием психики и организма человека в разные возрастные периоды и на всех этапах.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85720" y="142852"/>
            <a:ext cx="857256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Психологические особенности детей с ОВЗ.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У детей наблюдается низкий уровень развития восприятия. Это проявляется в необходимости более длительного времени для приема и переработки сенсорной информации, недостаточно знаний этих детей об окружающем мире.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2. Недостаточно сформированы пространственные представления, дети с ОВЗ часто не могут осуществлять полноценный анализ формы, установить симметричность, тождественность частей конструируемых фигур, расположить конструкцию на плоскости, соединить ее в единое целое.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3. Внимание неустойчивое, рассеянное, дети с трудом переключаются с одной деятельности на другую. Недостатки организации внимания обуславливаются слабым развитием интеллектуальной активности детей, несовершенством навыков и умений самоконтроля, недостаточным развитием чувства ответственности и интереса к учению.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Память ограничена в объеме, преобладает кратковременная над долговременной, механическая над логической, наглядная над словесной.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Снижена познавательная активность, отмечается замедленный темп переработки информации.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6. Мышление – наглядно-действенное мышление развито в большей степени, чем наглядно-образное и особенно словесно-логическое.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3"/>
            <a:ext cx="807249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Снижена потребность в общении как со сверстниками, так и со взрослыми.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8. Игровая деятельность не сформирована. Сюжеты игры обычны, способы общения и сами игровые роли бедны.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9. Речь – имеются нарушения речевых функций, либо все компоненты языковой системы не сформированы.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10. Наблюдается низкая работоспособность в результате повышенной истощаемости, вследствие возникновения у детей явлений психомоторной расторможенности.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11. Наблюдается несформированность произвольного поведения по типу психической неустойчивости, расторможенность влечений, учебной мотивации.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Вследствие этого у детей проявляется недостаточная сформированность психологических предпосылок к овладению полноценными навыками учебной деятельности. Возникают трудности формирования учебных умений (планирование предстоящей работы, определения путей и средств достижения учебной цели; контролирование деятельности, умение работать в определенном темпе).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571472" y="214290"/>
            <a:ext cx="828680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Психология развития – наука, изучающая особенности психической жизни человека и закономерности психического развития, включая специфику когнитивного, личностного и психосоциального развития на каждом возрастном этапе.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Психическое развитие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- процесс накопления количественных и качественных прогрессивных изменений психики, обусловливающие формирование личности.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Таким образом, психическое развитие является процессом, так как имеет динамический характер - начавшись еще до рождения ребенка, разворачивается и продолжается, по мнению большинства ученых, всю жизнь человека. В ходе психического развития происходит накопление количественных и качественных преобразований психики, обеспечивающих формирование и функционирование личности.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428596" y="357166"/>
            <a:ext cx="821537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Возрастная психология отмечает те сравнительно медленные, но основательные количественные и качественные изменения, которые происходят в психике и поведении детей при их переходе из одной возрастной группы в другую.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Обычно эти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изменения охватывают значительные периоды жизни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от нескольких месяцев до ряда лет. Эти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изменения зависят от "постоянно действующих факторов": биологического созревания и психофизиологического состояния организма ребенка, его места в систе­ме человеческих социальных отношений, достигнутого уровня интеллектуального и личностного развития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Возрастные изменения психологии и поведения данного типа называются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эволюционными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т.к. они связаны со сравнительно медленными количественными и качественными преобразованиями.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Их следует отличать от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еволюционных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которые, являясь более глубокими происходят быстро и за сравнительно короткий срок. Такие изменения обычно называются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кризисами возрастного развития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возникающим на рубеже возрастов между более-менее спокойно протекающими периодами эволюционных изменений психики и поведения.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Еще один тип изменений, которые могут рассматриваться как признак развития, связан с влиянием конкретной социальной ситуации. Их можно назвать с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итуационными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Такие изменения включают в себя то, что происходит в психике и поведении ребенка под влиянием организованного и неорганизованного обучения и воспитания.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571472" y="500042"/>
            <a:ext cx="785818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Возрастные эволюционные и революционные изменения психики и поведения обычно устойчивы, необратимы и требуют систематического подкрепления, в то время как ситуационные изменения психологии и поведения индивида неустойчивы, обратимы и предполагают их закрепление в последующих упражнениях. 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Эволюционные и революционные изменения преобразуют психологию человека как личности, а ситуационные оставляют её без изменений, затрагивая лишь частные формы поведения, знания, умения, навыки (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ЗУНы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285720" y="428604"/>
            <a:ext cx="857256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каждой психической функции, каждой формы поведения подчиняются своим особенностям, но психическое развитие в целом имеет общие закономерности, которые проявляются во всех сферах психики и сохраняются на протяжении всего онтогенеза.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психического развития характерны неравномерность и гетерохроность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(Каждая психическая функция обладает особым темпом и ритмом становления. Отдельные из них "идут" как бы впереди остальных, подготавливая другим почву. Затем те функции, которые "отставали", приобретают приоритет в развитии и создают основу для дальнейшего усложнения психической деятельности.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Периоды, наиболее благоприятные для становления той или иной стороны психики, называются сенситивными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Функции развиваются успешнее и интенсивнее.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Психическое развитие протекает стадиально, имея сложную организацию по времени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Каждая возрастная стадия имеет свой темп и ритм, не совпадающий с темпом и ритмом времени и изменяющимся в разные годы жизни. (Так, год жизни в младенчестве по своему значению и происходящим преобразованиям не равен году жизни в отрочестве. Наиболее быстро психическое развитие происходит в раннем детстве  с рождения до 3 лет).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500034" y="214290"/>
            <a:ext cx="821537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Характеристиками стадий психического развития выступают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социальная ситуация развития;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ведущая деятельность;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психические новообразования.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социальной ситуацией развития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понимается соотношение внешних и внутренних условий развития психики (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Выготский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Она определяет отношение ребенка к другим людям, предметам, вещам, созданным человеком, и к самому себе.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Каждому возрасту присуща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ведущая деятельность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которая обеспечивает основные линии психического развития именно в этот период (А.Н. Леонтьев). В ней представлены типичные для данного возраста отношения ребенка со взрослым, а через это и отношение к действительности. В этой деятельности формируются основные личностные новообразования, происходит перестройка психических процессов и возникновение новых видов деятельности.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Новообразования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т.е. психические и социальные изменения, которые впервые возникают на данной возрастной ступени. (Например, дошкольный возраст: соподчинение мотивов, самосознание).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85728"/>
            <a:ext cx="78581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Как известно, в общей психологии исследуются психические функции - восприятие, мышление, речь, память, внимание,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воображение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В возрастной психологии прослеживается процесс развития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каждой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психической функции и изменение межфункциональных связей на разных возрастных этапах.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психологии личности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рассматриваются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такие личностные образования, как мотивация, самооценка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уровень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притязаний, ценностные ориентации, мировоззрение и т.д., 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возрастная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психология отвечает на вопросы, когда эти образования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появляются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каковы их особенности в определенном возрасте.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Помимо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возрастных закономерностей развития существуют и индивидуальные различия, которыми занимается дифференциальная психологии, дети одного возраста могут обладать разным уровнем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интеллекта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разными личностными свойствами. В возрастной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психологии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изучаются возрастные закономерности, общие для всех. Но при этом рассматриваются и возможные отклонения в ту или иную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сторону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 магистральных линий развития, в том числе различные линии развития у взрослых.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3.infourok.ru/uploads/ex/1268/0001d39f-72231566/hello_html_m5ef9c696.png"/>
          <p:cNvPicPr/>
          <p:nvPr/>
        </p:nvPicPr>
        <p:blipFill>
          <a:blip r:embed="rId2"/>
          <a:srcRect t="7229"/>
          <a:stretch>
            <a:fillRect/>
          </a:stretch>
        </p:blipFill>
        <p:spPr bwMode="auto">
          <a:xfrm>
            <a:off x="285720" y="500042"/>
            <a:ext cx="8715436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285720" y="500042"/>
            <a:ext cx="871543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с ограниченными возможностями здоровья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это дети, состояние здоровья которых препятствует освоению образовательных программ или затрудняет его вне специальных условий обучения и воспитания.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Группа обучающихся с ОВЗ чрезвычайно неоднородна. В нее входят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с разными нарушениями развития: нарушениями слуха, зрения, речи, опорно-двигательного аппарата, интеллекта, с выраженными расстройствами эмоционально-волевой сферы, включая аутистические нарушения, с задержкой психического развития, с комплексными нарушениями развития.</a:t>
            </a:r>
            <a:endParaRPr kumimoji="0" lang="ru-RU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Диапазон различий в развитии детей с ОВЗ чрезвычайно велик: от практически нормально развивающихся, испытывающих временные и относительно легко устранимые трудности, до детей с необратимым тяжелым поражением центральной нервной системы; от ребенка, способного при специальной поддержке на равных обучаться вместе с нормально развивающимися сверстниками, до детей, нуждающихся в адаптированной к их возможностям индивидуальной программе образования.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этом столь выраженный диапазон различий наблюдается не только по группе с ОВЗ в целом, но и в каждой входящей в нее категории детей с различными нарушениями развития.</a:t>
            </a:r>
            <a:endParaRPr kumimoji="0" lang="ru-RU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76</TotalTime>
  <Words>2591</Words>
  <Application>Microsoft Office PowerPoint</Application>
  <PresentationFormat>Экран (4:3)</PresentationFormat>
  <Paragraphs>91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Serikov</dc:creator>
  <cp:lastModifiedBy>Serikov</cp:lastModifiedBy>
  <cp:revision>25</cp:revision>
  <dcterms:created xsi:type="dcterms:W3CDTF">2017-12-17T08:14:22Z</dcterms:created>
  <dcterms:modified xsi:type="dcterms:W3CDTF">2017-12-17T12:38:50Z</dcterms:modified>
</cp:coreProperties>
</file>