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42"/>
  </p:notesMasterIdLst>
  <p:sldIdLst>
    <p:sldId id="256" r:id="rId2"/>
    <p:sldId id="301" r:id="rId3"/>
    <p:sldId id="257" r:id="rId4"/>
    <p:sldId id="281" r:id="rId5"/>
    <p:sldId id="282" r:id="rId6"/>
    <p:sldId id="283" r:id="rId7"/>
    <p:sldId id="284" r:id="rId8"/>
    <p:sldId id="285" r:id="rId9"/>
    <p:sldId id="258" r:id="rId10"/>
    <p:sldId id="294" r:id="rId11"/>
    <p:sldId id="259" r:id="rId12"/>
    <p:sldId id="261" r:id="rId13"/>
    <p:sldId id="302" r:id="rId14"/>
    <p:sldId id="262" r:id="rId15"/>
    <p:sldId id="263" r:id="rId16"/>
    <p:sldId id="264" r:id="rId17"/>
    <p:sldId id="265" r:id="rId18"/>
    <p:sldId id="266" r:id="rId19"/>
    <p:sldId id="290" r:id="rId20"/>
    <p:sldId id="267" r:id="rId21"/>
    <p:sldId id="270" r:id="rId22"/>
    <p:sldId id="271" r:id="rId23"/>
    <p:sldId id="272" r:id="rId24"/>
    <p:sldId id="287" r:id="rId25"/>
    <p:sldId id="273" r:id="rId26"/>
    <p:sldId id="274" r:id="rId27"/>
    <p:sldId id="300" r:id="rId28"/>
    <p:sldId id="275" r:id="rId29"/>
    <p:sldId id="289" r:id="rId30"/>
    <p:sldId id="291" r:id="rId31"/>
    <p:sldId id="292" r:id="rId32"/>
    <p:sldId id="280" r:id="rId33"/>
    <p:sldId id="288" r:id="rId34"/>
    <p:sldId id="277" r:id="rId35"/>
    <p:sldId id="278" r:id="rId36"/>
    <p:sldId id="297" r:id="rId37"/>
    <p:sldId id="298" r:id="rId38"/>
    <p:sldId id="299" r:id="rId39"/>
    <p:sldId id="295" r:id="rId40"/>
    <p:sldId id="296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920A-6015-4CBF-997D-AB79DBD2CE88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14EE8-603D-487A-865D-85A7CBCA0A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3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A950F4-123B-48F1-BE0C-C628247B315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E1F7D-4F1E-459F-A223-FB5A4DCA09F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02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50F4-123B-48F1-BE0C-C628247B315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1F7D-4F1E-459F-A223-FB5A4DCA0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0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50F4-123B-48F1-BE0C-C628247B315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1F7D-4F1E-459F-A223-FB5A4DCA0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546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50F4-123B-48F1-BE0C-C628247B315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1F7D-4F1E-459F-A223-FB5A4DCA0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602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50F4-123B-48F1-BE0C-C628247B315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1F7D-4F1E-459F-A223-FB5A4DCA09F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73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50F4-123B-48F1-BE0C-C628247B315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1F7D-4F1E-459F-A223-FB5A4DCA0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6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50F4-123B-48F1-BE0C-C628247B315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1F7D-4F1E-459F-A223-FB5A4DCA0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158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50F4-123B-48F1-BE0C-C628247B315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1F7D-4F1E-459F-A223-FB5A4DCA0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873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50F4-123B-48F1-BE0C-C628247B315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1F7D-4F1E-459F-A223-FB5A4DCA0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73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50F4-123B-48F1-BE0C-C628247B315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1F7D-4F1E-459F-A223-FB5A4DCA0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3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950F4-123B-48F1-BE0C-C628247B315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E1F7D-4F1E-459F-A223-FB5A4DCA0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74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AA950F4-123B-48F1-BE0C-C628247B315A}" type="datetimeFigureOut">
              <a:rPr lang="ru-RU" smtClean="0"/>
              <a:t>01.04.2023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F3E1F7D-4F1E-459F-A223-FB5A4DCA09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2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91E8F2-C324-4FED-A7FF-0174F68AD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5760" y="1335157"/>
            <a:ext cx="8915399" cy="2262781"/>
          </a:xfrm>
        </p:spPr>
        <p:txBody>
          <a:bodyPr>
            <a:noAutofit/>
          </a:bodyPr>
          <a:lstStyle/>
          <a:p>
            <a:r>
              <a:rPr lang="ru-RU" sz="4400" b="0" dirty="0">
                <a:solidFill>
                  <a:schemeClr val="tx1"/>
                </a:solidFill>
              </a:rPr>
              <a:t>Родительское собрание на тему: </a:t>
            </a:r>
            <a:br>
              <a:rPr lang="ru-RU" sz="4400" b="0" dirty="0">
                <a:solidFill>
                  <a:schemeClr val="tx1"/>
                </a:solidFill>
              </a:rPr>
            </a:br>
            <a:r>
              <a:rPr lang="ru-RU" sz="4400" b="0" dirty="0">
                <a:solidFill>
                  <a:schemeClr val="tx1"/>
                </a:solidFill>
              </a:rPr>
              <a:t>Р</a:t>
            </a:r>
            <a:r>
              <a:rPr lang="ru-RU" sz="4400" b="0" dirty="0">
                <a:solidFill>
                  <a:schemeClr val="tx1"/>
                </a:solidFill>
                <a:latin typeface="+mn-lt"/>
              </a:rPr>
              <a:t>аннее</a:t>
            </a:r>
            <a:r>
              <a:rPr lang="ru-RU" sz="4400" b="0" dirty="0">
                <a:solidFill>
                  <a:schemeClr val="tx1"/>
                </a:solidFill>
              </a:rPr>
              <a:t> выявление отклонений в развитии речи детей и их преодоление.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0F863F-C0A8-4AB6-B60C-52A5F5D9D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5760" y="4134678"/>
            <a:ext cx="8767860" cy="1388165"/>
          </a:xfrm>
        </p:spPr>
        <p:txBody>
          <a:bodyPr>
            <a:noAutofit/>
          </a:bodyPr>
          <a:lstStyle/>
          <a:p>
            <a:pPr algn="r"/>
            <a:r>
              <a:rPr lang="ru-RU" b="1" dirty="0"/>
              <a:t>Подготовила:</a:t>
            </a:r>
          </a:p>
          <a:p>
            <a:pPr algn="r"/>
            <a:r>
              <a:rPr lang="ru-RU" b="1" dirty="0"/>
              <a:t>Учитель-логопед</a:t>
            </a:r>
          </a:p>
          <a:p>
            <a:pPr algn="r"/>
            <a:r>
              <a:rPr lang="ru-RU" b="1" dirty="0"/>
              <a:t>МКОУ «Киреевский центр образования №2»</a:t>
            </a:r>
          </a:p>
          <a:p>
            <a:pPr algn="r"/>
            <a:r>
              <a:rPr lang="ru-RU" b="1" dirty="0"/>
              <a:t>Нефедова Ю.Е.</a:t>
            </a:r>
          </a:p>
        </p:txBody>
      </p:sp>
    </p:spTree>
    <p:extLst>
      <p:ext uri="{BB962C8B-B14F-4D97-AF65-F5344CB8AC3E}">
        <p14:creationId xmlns:p14="http://schemas.microsoft.com/office/powerpoint/2010/main" val="327224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B965F2-801E-4B42-ADAA-4FAF510AF82B}"/>
              </a:ext>
            </a:extLst>
          </p:cNvPr>
          <p:cNvSpPr txBox="1"/>
          <p:nvPr/>
        </p:nvSpPr>
        <p:spPr>
          <a:xfrm>
            <a:off x="304800" y="343877"/>
            <a:ext cx="1025378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НАРУШЕНИЙ РЕЧИ.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Недоразвитие или поражение мозга во внутриутробном периоде, в момент родов или после рождения. Внутриутробная гипоксия плода.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Инфекционные заболевания матери во время беременности (краснуха, корь, скарлатина, туберкулез)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Травмы, полученные матерью во время беременности, падения, ушибы.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Несовместимость крови матери и плода (резус конфликт)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Родовая травма и асфиксия во время родов, которые приводят к внутричерепным кровоизлияниям.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на вредном производстве.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 психического состояния нервной системы матери в период беременности.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Наследственная предрасположенность.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Заболевания, перенесенные ребенком в первые годы жизни (инфекционно-вирусные, травмы и ушибы, хронические заболевания)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9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8DF33E-C6A6-4443-94BB-B02439CA2402}"/>
              </a:ext>
            </a:extLst>
          </p:cNvPr>
          <p:cNvSpPr txBox="1"/>
          <p:nvPr/>
        </p:nvSpPr>
        <p:spPr>
          <a:xfrm>
            <a:off x="250092" y="462249"/>
            <a:ext cx="116761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настоящее время количество детей, имеющих речевые нарушения, увеличивается. Поэтому возрастает необходимость по предупреждению (профилактике) речевых нарушений у дошкольников.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Предупреждать речевые нарушения необходимо с раннего возраста. В каждой возрастной категории детей свои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задачи: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раннем возрасте (до 3 лет) –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 недоразвития речи социального характера, так как речь ребенка формируется по подражанию, то есть в процессе общения с окружающими его взрослыми 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неправильное речевое окружение и воспитание может являться причиной возникновения у детей дефектов речи.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речи, возникшие в дошкольном возрасте, в дальнейшем могут повлечь за собой целый ряд вторичных нарушений речи, которые в той или иной степени могут повлиять на деятельность и поведение ребенка в целом.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младшем и среднем возрасте ( 3-5 лет)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главной задачей является предупреждение дефектов звукопроизношения.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70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F5DA9-1FA8-40BB-990C-95084A820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65" y="150364"/>
            <a:ext cx="8302669" cy="133255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следует обратить внимание</a:t>
            </a:r>
            <a:b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и педагогам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6A3E4C-CD0D-40BE-A883-B8D2347401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8219" y="1376313"/>
            <a:ext cx="5313519" cy="5213023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3 - 3,5 года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произносит только отдельные слова и совсем не строит фразы и предложения.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его речи полностью отсутствуют союзы и местоимения.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не повторяет за вами слова.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вы совсем не понимаете его речь. При этом искаженное произношение шипящих и звонких согласных ( р, л ) звуков является нормой.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583ED-CF23-4166-83D6-1D57A21DB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2629" y="1300899"/>
            <a:ext cx="5922596" cy="521302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4 года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очень скудный словарный запас (в норме-около 2000 слов)</a:t>
            </a: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запомнить четверостишье, не рассказывает собственных историй, не может составить рассказ по картинке, пересказать текст. (При этом отсутствие связной речи, ошибки в предложениях, все еще проблемы со сложными звуками-норма) </a:t>
            </a:r>
          </a:p>
        </p:txBody>
      </p:sp>
    </p:spTree>
    <p:extLst>
      <p:ext uri="{BB962C8B-B14F-4D97-AF65-F5344CB8AC3E}">
        <p14:creationId xmlns:p14="http://schemas.microsoft.com/office/powerpoint/2010/main" val="2777354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F34180-5F2E-4EDD-9F98-B8117CEF9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0" y="212969"/>
            <a:ext cx="5861539" cy="643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47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5BE459-3601-4E2D-AC41-F918E974EFC8}"/>
              </a:ext>
            </a:extLst>
          </p:cNvPr>
          <p:cNvSpPr txBox="1"/>
          <p:nvPr/>
        </p:nvSpPr>
        <p:spPr>
          <a:xfrm>
            <a:off x="365401" y="477979"/>
            <a:ext cx="1142903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красивой, грамотной речи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одна из главных образовательных задач в обучении детей дошкольного возраста. Но достижение этой цели – комплексная работа.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Важное значение имеет раннее выявление отклонений в развитии речи детей и их преодоление.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Она включает работу над: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Фонематическим слухом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Артикуляционной и мелкой моторикой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Речевым дыханием, силой голоса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62B082-6219-4528-A573-3316950E3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268" y="2156178"/>
            <a:ext cx="4672732" cy="4701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32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1768F2-C1F8-4AD9-967F-9A4F1BA70AA5}"/>
              </a:ext>
            </a:extLst>
          </p:cNvPr>
          <p:cNvSpPr txBox="1"/>
          <p:nvPr/>
        </p:nvSpPr>
        <p:spPr>
          <a:xfrm>
            <a:off x="440667" y="549901"/>
            <a:ext cx="114067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Фонематический слух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способность воспринимать звуки речи, фонемы, благодаря которым осуществляется различение слов, близких по звучанию.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фонематический слух обеспечивает правильное формирование звукопроизношения, четкое и внятное произнесение слов в соответствии с общепринятыми нормами.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на развитие фонематического слуха: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Узнавание неречевых звуков – игры со звучащими игрушками, баночки-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шумелочки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Игры, направленные на восприятие ритма.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Различение одинаковых по высоте, силе, тембру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звукокомплексов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игра «Три медведя», «Как семья разговаривает»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Различение близких по звуковому составу слов – работа с оппозиционными звуками.</a:t>
            </a:r>
          </a:p>
        </p:txBody>
      </p:sp>
    </p:spTree>
    <p:extLst>
      <p:ext uri="{BB962C8B-B14F-4D97-AF65-F5344CB8AC3E}">
        <p14:creationId xmlns:p14="http://schemas.microsoft.com/office/powerpoint/2010/main" val="1897206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3B3231A-5273-42C8-AB7F-9483B33DED74}"/>
              </a:ext>
            </a:extLst>
          </p:cNvPr>
          <p:cNvSpPr txBox="1"/>
          <p:nvPr/>
        </p:nvSpPr>
        <p:spPr>
          <a:xfrm>
            <a:off x="397051" y="434016"/>
            <a:ext cx="11397897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Узнавание неречевых звуков.</a:t>
            </a:r>
          </a:p>
          <a:p>
            <a:pPr marL="457200" indent="-45720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«Угадай что лежит в сундучке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навыки слухового восприятия неречевых звуков.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предлагает послушать, определить по звучанию и назвать предметы, находящиеся в сундучке: колокольчик, ножницы, орехи, камешки, фантик от конфеты…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Игра «Угадай, на каком музыкальном инструменте я играю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узнавать музыкальные инструменты по звучанию, называть их. Развивать слуховое восприятие.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за ширмой играет на музыкальных инструментах, а дети угадывают их и называют.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Игра «Чей голос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умение узнавать голоса животных по звукоподражанию, называть их, развивать фонематическое восприятие, анализ звуков.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бросает кубик с изображением животных, воспроизводит звук голоса выпавшей картинки, ребенок называет это животное.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779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8B7583-5BD5-48B8-95E8-A3665F3C0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2023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867B4D-D9D6-45A5-ADBE-46E03F84C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43" y="0"/>
            <a:ext cx="57347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E1A177-5C54-4CBE-AC66-7F9C9544EA17}"/>
              </a:ext>
            </a:extLst>
          </p:cNvPr>
          <p:cNvSpPr txBox="1"/>
          <p:nvPr/>
        </p:nvSpPr>
        <p:spPr>
          <a:xfrm>
            <a:off x="308274" y="243512"/>
            <a:ext cx="1156567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Игра-упражнение «Повтори музыкальный узор»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воспроизводить ритмический рисунок по образцу при разнообразной подаче звуков (хлопки в ладоши, по коленям, по плечам и пр.). Развивать фонематическое восприятие, внимание, быстроту реакций, чувство ритма.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медленно показывает короткую цепочку различных хлопков (два коротких, или два длинных, второй по коленям и пр.), а ребенок должен повторить.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Игра «Найди пару»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на слух находить капсулы от киндеров с одинаковым звучанием и составлять из них пары, развивать слуховое восприятие, внимание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игры: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предварительно насыпает различные крупы в капсулы от киндеров или непрозрачные баночки. Слушает вместе с ребенком, как звучит каждая капсула при встряхивании, рассматривают ее содержимое. Затем пробуют по образцу найти созвучную капсулу, далее самостоятельно находит одинаково звучащую капсулу.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22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97D82D-12A9-411E-8947-99CA51BA8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5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4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B8E294A-2018-4E65-8B1C-DCB975E4CFA3}"/>
              </a:ext>
            </a:extLst>
          </p:cNvPr>
          <p:cNvSpPr txBox="1"/>
          <p:nvPr/>
        </p:nvSpPr>
        <p:spPr>
          <a:xfrm>
            <a:off x="367323" y="336062"/>
            <a:ext cx="1140655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ЗАПИСКА.</a:t>
            </a: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ЦЕЛИ: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внимание родителей к нарушениям речи у детей, раннему выявлению отклонений в развитии речи детей и их преодолению.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родителей с этапами формирования речи у детей.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причины речевых нарушений.</a:t>
            </a: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родителей с этапами работы по преодолению речевых нарушений.</a:t>
            </a:r>
          </a:p>
          <a:p>
            <a:pPr marL="342900" indent="-342900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ИНФОРМАЦИИ: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Винарская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 Н. Раннее речевое развитие ребенка: Актуальные проблемы дефектологии. М., 1992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Волкова Л.С. Логопедия. М., ВЛАДОС, 2007.</a:t>
            </a:r>
          </a:p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Ефименкова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Л.Н. Формирование речи у дошкольников. М., 1981.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Жукова Н.С. Отклонения в развитии детской речи. М., 1994.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Филичева Т.Б. Основы логопедии. М., Просвещение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1989.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83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A153F6-6BC1-40D4-8D1C-B7D61C17F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32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731146-83A2-47FE-8E02-06479610FF7F}"/>
              </a:ext>
            </a:extLst>
          </p:cNvPr>
          <p:cNvSpPr txBox="1"/>
          <p:nvPr/>
        </p:nvSpPr>
        <p:spPr>
          <a:xfrm>
            <a:off x="344107" y="243512"/>
            <a:ext cx="1150378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моторика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Хорошая дикция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-основа четкости и разборчивости речи. Ясность и чистота произношения зависит от правильной работы артикуляционного аппарата. Развивать артикуляционный аппарат помогают специальные упражнения.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АРТИКУЛЯЦИОННЫЕ УПРАЖНЕНИЯ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комплекс специальных упражнений для развития и укрепления мышц артикуляционного аппарата, развитие силы, подвижности и дифференцированных движений артикуляционных органов, участвующих в речевом процессе.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АРТИКУЛЯЦИОННОЙ ГИМНАСТИКИ: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полноценных движений и определенных положений органов артикуляционного аппарата (языка, губ, нижней челюсти и т.д.), необходимых для правильного произношения звуков.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Артикуляционные упражнения бывают: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удержание органов артикуляции в определенной позе, они служат для формирования артикуляционного уклада.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–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направлены на развитие переключаемости артикуляционных движений, их скорости, плавности. </a:t>
            </a:r>
          </a:p>
        </p:txBody>
      </p:sp>
    </p:spTree>
    <p:extLst>
      <p:ext uri="{BB962C8B-B14F-4D97-AF65-F5344CB8AC3E}">
        <p14:creationId xmlns:p14="http://schemas.microsoft.com/office/powerpoint/2010/main" val="275050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486940-E237-49A6-AF78-41916CC3731A}"/>
              </a:ext>
            </a:extLst>
          </p:cNvPr>
          <p:cNvSpPr txBox="1"/>
          <p:nvPr/>
        </p:nvSpPr>
        <p:spPr>
          <a:xfrm>
            <a:off x="211016" y="247758"/>
            <a:ext cx="12052958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выполнять артикуляционную гимнастику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артикуляционной гимнастики проводятся перед зеркалом. Заниматься следует ежедневно по 7-10 минут в день. Все упражнения проводятся в форме игры. Необходимо заинтересовать ребенка: «Давай поиграем с язычком…» Комплекс упражнений, необходимый ребенку подбирается индивидуально, в соответствии с теми звуками, которые у него нарушены.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Статические упражнения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упражнения, где ребенок выполняет определенный уклад, позу губ, языка, щек. Удерживать позу 7-10 секунд.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«Улыбка»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открыть рот, улыбнуться.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«Заборчик»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улыбнуться, открыть рот и плотно сжать зубы.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«Лопатка»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улыбнуться, открыть рот, расслабленный широкий кончик языка положить на нижнюю губу. Удерживать под счет от 1 до 10.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«Иголочка»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улыбнуться, узкий кончик языка высунуть изо рта. Удерживать на счет от 1 до 10.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«Хоботок»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губы плотно сомкнуть и вытянуть вперед. Удерживать губы 10 секунд.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Парус»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открыть рот, широкий кончик языка поставить за верхние зубы.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453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0B6772-1463-4738-8BC8-394348443C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0"/>
            <a:ext cx="6096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F74058-C5FF-4C34-9C5A-C0680D974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33" y="0"/>
            <a:ext cx="5764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51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F495F0-7DD7-46B8-86AB-786AE51E8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61103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498D44-7C8F-46AB-9518-12D105D6D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678" y="-1"/>
            <a:ext cx="57823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668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CBB79B-E2EA-4973-BF36-BF2D9BCFC953}"/>
              </a:ext>
            </a:extLst>
          </p:cNvPr>
          <p:cNvSpPr txBox="1"/>
          <p:nvPr/>
        </p:nvSpPr>
        <p:spPr>
          <a:xfrm>
            <a:off x="312263" y="428178"/>
            <a:ext cx="1144241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Динамические упражнения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упражнения, где необходимо правильное положение губ, языка, щек. Эти упражнения проводятся под счет.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«Лошадка»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открыть рот и присосать кончик языка к небу. Цокать кончиком языка. Под счет от 1 до 10.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«Маляр»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открыть рот и широким кончиком языка водить по небу до зубов и обратно. Выполнять медленно 5-7 раз.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«Часики»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открыть рот, узким языком двигать от одного уголка рта к другому. Под счет от 1 до 10.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«Вкусное варенье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открыть рот и широким кончиком языка облизывать верхнюю губу сверху-вниз. Выполнять 5-6 раз.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«Накажем непослушный язычок»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открыть рот, показать язык, нажимать на язык, произнося: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пя-пя-пя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постепенно убирая его в рот. Выполнять под счет от 1 до 10.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«Барабанщик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открыть рот, язык поставить за верхние зубы и произносить звук д-д-д-д-д. Выполнять под счет от 1 до 10.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«Горка»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открыть рот, язык поставить за нижние зубы «Горка». </a:t>
            </a:r>
          </a:p>
        </p:txBody>
      </p:sp>
    </p:spTree>
    <p:extLst>
      <p:ext uri="{BB962C8B-B14F-4D97-AF65-F5344CB8AC3E}">
        <p14:creationId xmlns:p14="http://schemas.microsoft.com/office/powerpoint/2010/main" val="8622368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407D24-EE99-4245-9C7C-3AD24EE0BB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99439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5CAA8F-41A1-4A2B-A25F-77DD3E48C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911" y="0"/>
            <a:ext cx="53735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2443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5C4AD8-B2C8-4539-98FF-466D56FD8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893" y="0"/>
            <a:ext cx="7190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82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260BA63-0B30-44E1-A7A0-056812198B40}"/>
              </a:ext>
            </a:extLst>
          </p:cNvPr>
          <p:cNvSpPr txBox="1"/>
          <p:nvPr/>
        </p:nvSpPr>
        <p:spPr>
          <a:xfrm>
            <a:off x="221942" y="235194"/>
            <a:ext cx="1176291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дыхание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Речевое дыхание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дыхание в процессе речи, отличается от обычного коротким вдохом и ротовым длинным выдохом.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Несовершенства речевого дыхания и их влияние на речь: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Ослабленный вдох и выдох, как следствие-тихая речь, затруднение произнесения длинных фраз. Нерациональное расходование выдыхаемого воздуха ведет к нарушению плавности речи,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недоговариванию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 и фраз, произнесение фраз на вдохе-судорожной, нечеткой речи. Неравномерный выдох-речь то громкая, то тихая.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дыхания может быть как следствие: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аденоидных разрастаний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общей физической ослабленности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сердечно-сосудистых заболеваний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направленные на удлинение, развитие силы и плавности воздушной струи: мыльные пузыри, надувание воздушных шариков, дуть на вертушки, вату, султанчики, перышки.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дуть не в щеки, вдох через нос, выдох через рот.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0744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9D6C18-2BDA-4B8C-B01D-48994553D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73578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F9F9D9-255A-4479-B637-0E0FBB33CB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89" y="0"/>
            <a:ext cx="62879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4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2EEEAE6-5C6E-48AB-A3B1-F33E8BD543B3}"/>
              </a:ext>
            </a:extLst>
          </p:cNvPr>
          <p:cNvSpPr txBox="1"/>
          <p:nvPr/>
        </p:nvSpPr>
        <p:spPr>
          <a:xfrm>
            <a:off x="257908" y="486912"/>
            <a:ext cx="11416437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исторически сложившаяся форма общения людей посредством языковых конструкций, в создание которых заложены определенные правила.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выступает как средство регуляции психической деятельности и поведения, организует эмоциональные переживания.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оказывает большое влияние на формирование личности, волевые качества, характер, взгляды, убеждения. Речь ребенка отражает его социальную среду, в которой он растет.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период, когда становится важно оценить, как ребенок говорит, слышит и понимает обращенную речь. Но бывает так, что время упущено и формируется привычка неправильного произношения.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формирования речи у ребенка.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рождения до 1 года – доречевой этап.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Данный этап условно делится на стадии: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Стадия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приходится на возраст от 1.5 до 2 месяцев. В этот период ребенок произносит первые звуки. Затем звуки начинают складываться в цепочки: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аа-уу-аа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3962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D99726-598C-4E56-B592-AF623223F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78222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E0E8F6-7ECD-47B7-8223-4CE3AA80C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67" y="0"/>
            <a:ext cx="5655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22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04A689-26A5-42A9-B60A-B74DC2716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96001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62B6E0-D102-4FCE-BA1D-A8A6CB201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46" y="0"/>
            <a:ext cx="5970954" cy="728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42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9CC050-37DB-4554-843F-6E688858E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8755" cy="6857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C709DE-F044-4AFF-8F58-38F188ED7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775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DD8A6E-2025-4C80-A8BA-6FB86DDAC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7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63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14A137-FD7E-4689-AEC9-5EF819C504E6}"/>
              </a:ext>
            </a:extLst>
          </p:cNvPr>
          <p:cNvSpPr txBox="1"/>
          <p:nvPr/>
        </p:nvSpPr>
        <p:spPr>
          <a:xfrm>
            <a:off x="231463" y="428178"/>
            <a:ext cx="117290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моторика.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совокупность скоординированных действий человека, направленных на выполнение точных мелких движений кистями и пальцами рук и ног.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Значение мелкой моторики очень велико. Она напрямую связана с развитием речи. Так как наш мозг устроен так, что за определенные операции отвечают отдельные центры.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Развивая мелкую моторику рук, мы активизируем отделы мозга, которые и отвечают за развитие речи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Поэтому правильное развитие движений пальцев и кисти рук, стимулирует речевое развитие ребенка.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мелкой моторики надо выполнять пальчиковую гимнастику, выкладывать узоры с разными видами круп, мелкими камешками, пуговицами.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игры: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мозаика, конструктор, кубики, рамки и вкладыши.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выкладывать буквы, силуэты различных предметов из фасоли, семечек, гороха, гречки, пуговиц.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Лепить из пластилина, делать аппликации, рисовать, раскрашивать картинки.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 развивая мелкую моторику мы способствуем развитию речи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26182504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697849-DDDC-4F33-B0D0-37BCB68A0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57"/>
            <a:ext cx="6019060" cy="68596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C4BF5F-6B6B-45F2-B4E8-504FADAC0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0"/>
            <a:ext cx="58799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37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42CC143-E8F7-463B-9CE0-E617BCE17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178"/>
            <a:ext cx="5576711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16DE84-A4C0-4A24-9C9E-A04D521CE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977" y="0"/>
            <a:ext cx="55767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215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2CDCFA-DB30-4B68-9805-7821239B1E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470769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E35029-941E-4041-BFD4-CB5FA7E94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422" y="0"/>
            <a:ext cx="6626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186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8D460E-1C3F-4017-9E79-B28A8E57B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21778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1DF7BB-4CB4-4C01-A9E1-6058871756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136" y="1"/>
            <a:ext cx="5687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94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5BA17A8-26F9-41FB-AD49-EF7327E777EA}"/>
              </a:ext>
            </a:extLst>
          </p:cNvPr>
          <p:cNvSpPr txBox="1"/>
          <p:nvPr/>
        </p:nvSpPr>
        <p:spPr>
          <a:xfrm>
            <a:off x="950872" y="576602"/>
            <a:ext cx="10714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раннее выявление отклонений в развитии речи детей имеет важное значение для предупреждения тяжелых форм общего недоразвития речи в дошкольном возрасте. Своевременное выявление детей с речевыми нарушениями и проведение диагностики может в значительной степени ускорить ход их речевого и умственного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4124985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30BA7A-F491-414A-8F2A-5D38D2D43266}"/>
              </a:ext>
            </a:extLst>
          </p:cNvPr>
          <p:cNvSpPr txBox="1"/>
          <p:nvPr/>
        </p:nvSpPr>
        <p:spPr>
          <a:xfrm>
            <a:off x="301841" y="319596"/>
            <a:ext cx="115883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лепета – от 4 - 5 месяцев до 7 - 8 месяцев.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период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гулении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можно различить не только гласные, но и согласные звуки.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Стадия первых слов.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слова появляются в 9 - 10 месяцев у девочек и в 11 - 12 месяцев у мальчиков.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уже осваивает несколько слов, включающих в себя повторяющиеся парные слоги: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ма-ма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«па-па», «ба-ба»,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дя-дя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если у ребенка есть проблемы со слуховым или речевым аппаратом, родители понимают это сейчас. В этом случае у ребенка в доречевом периоде не наблюдается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гуления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произнесения первых звуков.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помочь ребенку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короткие стишки-потешки во время игр, купания, массажа, сочетайте произносимые слова с действиями. Показывайте  ребенку окружающие предметы, называя их. Говорите четко, медленно. Развивайте мелкую моторику, что способствует становлению речи.</a:t>
            </a:r>
          </a:p>
        </p:txBody>
      </p:sp>
    </p:spTree>
    <p:extLst>
      <p:ext uri="{BB962C8B-B14F-4D97-AF65-F5344CB8AC3E}">
        <p14:creationId xmlns:p14="http://schemas.microsoft.com/office/powerpoint/2010/main" val="39057214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F4380D-D7EC-4FD7-8E7F-571DF2238665}"/>
              </a:ext>
            </a:extLst>
          </p:cNvPr>
          <p:cNvSpPr txBox="1"/>
          <p:nvPr/>
        </p:nvSpPr>
        <p:spPr>
          <a:xfrm>
            <a:off x="1742831" y="1484923"/>
            <a:ext cx="83702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>
              <a:latin typeface="СTimes New Roman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СTimes New Roman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latin typeface="СTimes New Roman"/>
                <a:cs typeface="Times New Roman" panose="02020603050405020304" pitchFamily="18" charset="0"/>
              </a:rPr>
              <a:t>СПАСИБО ЗА ВНИМАНИЕ!</a:t>
            </a:r>
          </a:p>
          <a:p>
            <a:pPr algn="ctr"/>
            <a:endParaRPr lang="ru-RU" sz="3200" dirty="0">
              <a:latin typeface="СTimes New Roman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latin typeface="С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46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60917F-FD57-4216-8352-F3E31A3CA081}"/>
              </a:ext>
            </a:extLst>
          </p:cNvPr>
          <p:cNvSpPr txBox="1"/>
          <p:nvPr/>
        </p:nvSpPr>
        <p:spPr>
          <a:xfrm>
            <a:off x="292963" y="230820"/>
            <a:ext cx="11514338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 года до 1.5 лет – накопление пассивного словаря.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возрасте ребенок должен произносить 10 простых слов, но знает примерно 200 названий предметов и явлений. Сейчас нужно быть внимательным к малышу, чтобы оценить количество обращенных к нему слов, которые он понимает и помочь ему накопить пассивный словарь.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помочь ребенку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Продолжайте говорить четко и медленно. Показывайте новые предметы, предлагайте их потрогать. Постепенно исключайте сокращения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ам-ам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би-би), говорите словами. Называйте предметы, на которые малыш указывает жестами, побуждайте вербально выражать свои желания: «Это пирамидка. Дать тебе пирамидку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1.5 лет до 2.5 лет – переход к фразовой речи.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активно извлекает слова из пассивного словаря и учится их использовать. Переход к фразовой речи возможен, когда в словаре у ребенка 40 - 60 слов. В речи появляются первые двухсловные предложения, расширение словаря. К 2.5 годам предложения уже включают 3 - 4 слова, а в словарном запасе до 200 - 300 слов. А если ребенок к 2.5 годам не пытается составлять из слов простые предложения стоит посоветоваться со специалистом.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3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1228F9-6D27-4E50-A6CA-E4BF1A51C227}"/>
              </a:ext>
            </a:extLst>
          </p:cNvPr>
          <p:cNvSpPr txBox="1"/>
          <p:nvPr/>
        </p:nvSpPr>
        <p:spPr>
          <a:xfrm>
            <a:off x="310720" y="310718"/>
            <a:ext cx="1152321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помочь ребенку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Продолжайте разговаривать с ребенком, играйте с ним, создавайте различные ситуации и проговаривайте их. Не забывайте о развитии мелкой моторики: лепить, рисовать, перебирать мелкие предметы. Читайте стишки, сказки, потешки. Исправляйте в речи ребенка неправильные слова и детские выражения. Озвучивайте действия, предлагайте ребенку принести предметы, назвать их.</a:t>
            </a:r>
          </a:p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2.5 - 4 года – этап освоения связной речи.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2.5 - 4 лет речь ребенка становится более понятной. Он уже должен правильно произносить многие звуки. Но сложности с произнесением звуков «л», «р», «з-с», и шипящих «ж-ш», «ч-щ» пока в норме. Речь ребенка в 3 года должна быть не менее чем на 70% понятна незнакомым людям. Это один из критериев, по которым можно выявить отклонение в развитии речи. В норме к 3 годам ребенок осваивает 500-800 слов, а к 4 годам около 1000-1500 слов. В возрасте от 3 до 4 лет ребенок осваивает грамматические формы, может говорить предложениями, составить фразу. В его речи появляются прилагательные, наречия, местоимения, слова могут изменяться по числам и роду.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3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069E4A-4A21-4139-A834-25D38DEA8954}"/>
              </a:ext>
            </a:extLst>
          </p:cNvPr>
          <p:cNvSpPr txBox="1"/>
          <p:nvPr/>
        </p:nvSpPr>
        <p:spPr>
          <a:xfrm>
            <a:off x="310718" y="310718"/>
            <a:ext cx="115705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помочь ребенку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Задавайте ребенку вопросы, предлагайте рассказать сюжет сказки, помогайте ребенку подобрать слова для составления предложений, исправляйте речевые ошибки. Обращайте внимание на чистоту речи ребенка, сложности с произнесением звуков. При необходимости обратитесь к логопеду. В норме после 4 лет ребенок уже активно пользуется родным языком. Продолжается совершенствование его речи и корректировка.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отнеситесь к критическим периодам становления речи:</a:t>
            </a:r>
          </a:p>
          <a:p>
            <a:pPr marL="342900" indent="-342900"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критический период - от 1 года до 2 лет.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активное развитие зон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мозга, отвечающих за речь.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период возможно развитие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аллалии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(отсутствие или недоразвитие речи при сохранении мыслительных способностей)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задержки речевого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1412332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BE194B-348D-46AE-98B7-1F5D4B411BF5}"/>
              </a:ext>
            </a:extLst>
          </p:cNvPr>
          <p:cNvSpPr txBox="1"/>
          <p:nvPr/>
        </p:nvSpPr>
        <p:spPr>
          <a:xfrm>
            <a:off x="226646" y="292964"/>
            <a:ext cx="1169606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 критический период в 3 года.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активное становление связной речи.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возрасте увеличивается риск развития таких отклонений как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мутизм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(ребенок говорил и вдруг не хочет отвечать на обращенную речь, не пытается сам начать диалог). Увеличивается риск возникновения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заикания.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 необходимо следить за собственной речью. Говорить четко, медленно, не повышать голос.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 критический период в 6 - 7 лет.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период может произойти срыв нервной деятельности.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чревато развитием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заикания и детских афазий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 или полная потеря ранее присутствующей речи).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Старайтесь оградить ребенка от стрессов, помогайте справиться с увеличившейся нагрузкой в связи с поступление в первый класс.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354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BAD010-0063-4EFC-9178-0CCC4DEB037F}"/>
              </a:ext>
            </a:extLst>
          </p:cNvPr>
          <p:cNvSpPr txBox="1"/>
          <p:nvPr/>
        </p:nvSpPr>
        <p:spPr>
          <a:xfrm>
            <a:off x="2211576" y="291959"/>
            <a:ext cx="7768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сроки усвоения звуков речи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FC73EF19-219F-45D0-A0F8-EE8BD546D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116174"/>
              </p:ext>
            </p:extLst>
          </p:nvPr>
        </p:nvGraphicFramePr>
        <p:xfrm>
          <a:off x="1929967" y="984759"/>
          <a:ext cx="8332066" cy="5643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494">
                  <a:extLst>
                    <a:ext uri="{9D8B030D-6E8A-4147-A177-3AD203B41FA5}">
                      <a16:colId xmlns:a16="http://schemas.microsoft.com/office/drawing/2014/main" val="3433841495"/>
                    </a:ext>
                  </a:extLst>
                </a:gridCol>
                <a:gridCol w="2085524">
                  <a:extLst>
                    <a:ext uri="{9D8B030D-6E8A-4147-A177-3AD203B41FA5}">
                      <a16:colId xmlns:a16="http://schemas.microsoft.com/office/drawing/2014/main" val="2420391699"/>
                    </a:ext>
                  </a:extLst>
                </a:gridCol>
                <a:gridCol w="2085524">
                  <a:extLst>
                    <a:ext uri="{9D8B030D-6E8A-4147-A177-3AD203B41FA5}">
                      <a16:colId xmlns:a16="http://schemas.microsoft.com/office/drawing/2014/main" val="3647174833"/>
                    </a:ext>
                  </a:extLst>
                </a:gridCol>
                <a:gridCol w="2085524">
                  <a:extLst>
                    <a:ext uri="{9D8B030D-6E8A-4147-A177-3AD203B41FA5}">
                      <a16:colId xmlns:a16="http://schemas.microsoft.com/office/drawing/2014/main" val="2984667595"/>
                    </a:ext>
                  </a:extLst>
                </a:gridCol>
              </a:tblGrid>
              <a:tr h="725064"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553515"/>
                  </a:ext>
                </a:extLst>
              </a:tr>
              <a:tr h="92346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года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3-5 лет</a:t>
                      </a: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5-6 лет</a:t>
                      </a: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6019444"/>
                  </a:ext>
                </a:extLst>
              </a:tr>
              <a:tr h="175756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 О  Э</a:t>
                      </a:r>
                    </a:p>
                    <a:p>
                      <a:pPr algn="ctr"/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 Ы  У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 З  Ц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7714494"/>
                  </a:ext>
                </a:extLst>
              </a:tr>
              <a:tr h="72506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  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4885"/>
                  </a:ext>
                </a:extLst>
              </a:tr>
              <a:tr h="72506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  Д  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   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623938"/>
                  </a:ext>
                </a:extLst>
              </a:tr>
              <a:tr h="72506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  К  Х  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5609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310204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684</TotalTime>
  <Words>2819</Words>
  <Application>Microsoft Office PowerPoint</Application>
  <PresentationFormat>Широкоэкранный</PresentationFormat>
  <Paragraphs>175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Calibri</vt:lpstr>
      <vt:lpstr>Corbel</vt:lpstr>
      <vt:lpstr>Times New Roman</vt:lpstr>
      <vt:lpstr>СTimes New Roman</vt:lpstr>
      <vt:lpstr>Базис</vt:lpstr>
      <vt:lpstr>Родительское собрание на тему:  Раннее выявление отклонений в развитии речи детей и их преодоление.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что следует обратить внимание родителям и педагогам?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Раннее выявление отклонений в развитии речи детей и их преодоление.</dc:title>
  <dc:creator>РБТ</dc:creator>
  <cp:lastModifiedBy>РБТ</cp:lastModifiedBy>
  <cp:revision>27</cp:revision>
  <dcterms:created xsi:type="dcterms:W3CDTF">2023-03-25T08:27:46Z</dcterms:created>
  <dcterms:modified xsi:type="dcterms:W3CDTF">2023-04-01T14:38:13Z</dcterms:modified>
</cp:coreProperties>
</file>