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FFBBC2-BB0C-41D0-8068-C172E312441F}"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8B2EBE-027D-43E2-A099-451B48A451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FBBC2-BB0C-41D0-8068-C172E312441F}" type="datetimeFigureOut">
              <a:rPr lang="ru-RU" smtClean="0"/>
              <a:pPr/>
              <a:t>05.04.2023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B2EBE-027D-43E2-A099-451B48A451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656183"/>
          </a:xfrm>
        </p:spPr>
        <p:txBody>
          <a:bodyPr>
            <a:normAutofit fontScale="90000"/>
          </a:bodyPr>
          <a:lstStyle/>
          <a:p>
            <a:r>
              <a:rPr lang="ru-RU" sz="1600" b="1" dirty="0">
                <a:latin typeface="Times New Roman" pitchFamily="18" charset="0"/>
                <a:cs typeface="Times New Roman" pitchFamily="18" charset="0"/>
              </a:rPr>
              <a:t> МКОУ «КИРЕЕВСКИЙ ЦЕНТР ОБРАЗОВАНИЯ № 4    </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(СТРУКТУРНОЕ ПОДРАЗДЕЛЕНИЕ ДЕТСКИЙ САД «АЛЁНУШКА»)</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dirty="0"/>
              <a:t/>
            </a:r>
            <a:br>
              <a:rPr lang="ru-RU" dirty="0"/>
            </a:br>
            <a:endParaRPr lang="ru-RU" dirty="0"/>
          </a:p>
        </p:txBody>
      </p:sp>
      <p:sp>
        <p:nvSpPr>
          <p:cNvPr id="3" name="Подзаголовок 2"/>
          <p:cNvSpPr>
            <a:spLocks noGrp="1"/>
          </p:cNvSpPr>
          <p:nvPr>
            <p:ph type="subTitle" idx="1"/>
          </p:nvPr>
        </p:nvSpPr>
        <p:spPr>
          <a:xfrm>
            <a:off x="179512" y="1988840"/>
            <a:ext cx="8784976" cy="2592288"/>
          </a:xfrm>
        </p:spPr>
        <p:txBody>
          <a:bodyPr>
            <a:normAutofit/>
          </a:bodyPr>
          <a:lstStyle/>
          <a:p>
            <a:r>
              <a:rPr lang="ru-RU" sz="2400" b="1" dirty="0" smtClean="0">
                <a:solidFill>
                  <a:schemeClr val="tx1"/>
                </a:solidFill>
                <a:latin typeface="Times New Roman" pitchFamily="18" charset="0"/>
                <a:cs typeface="Times New Roman" pitchFamily="18" charset="0"/>
              </a:rPr>
              <a:t>РОДИТЕЛЬСКОЕ  СОБРАНИЕ </a:t>
            </a:r>
          </a:p>
          <a:p>
            <a:r>
              <a:rPr lang="ru-RU" sz="2400" b="1" dirty="0" smtClean="0">
                <a:solidFill>
                  <a:schemeClr val="tx1"/>
                </a:solidFill>
                <a:latin typeface="Times New Roman" pitchFamily="18" charset="0"/>
                <a:cs typeface="Times New Roman" pitchFamily="18" charset="0"/>
              </a:rPr>
              <a:t>НА  ТЕМУ :</a:t>
            </a:r>
          </a:p>
          <a:p>
            <a:r>
              <a:rPr lang="ru-RU" sz="2400" b="1" dirty="0" smtClean="0">
                <a:solidFill>
                  <a:schemeClr val="tx1"/>
                </a:solidFill>
                <a:latin typeface="Times New Roman" pitchFamily="18" charset="0"/>
                <a:cs typeface="Times New Roman" pitchFamily="18" charset="0"/>
              </a:rPr>
              <a:t> «АДАПТАЦИЯ  ДЕТЕЙ В ГРУППЕ КОМПЕНСИРУЮЩЕЙ НАПРАВЛЕННОСТИ  (коррекция речи)</a:t>
            </a:r>
          </a:p>
          <a:p>
            <a:r>
              <a:rPr lang="ru-RU" sz="2400" b="1" dirty="0" smtClean="0">
                <a:solidFill>
                  <a:schemeClr val="tx1"/>
                </a:solidFill>
                <a:latin typeface="Times New Roman" pitchFamily="18" charset="0"/>
                <a:cs typeface="Times New Roman" pitchFamily="18" charset="0"/>
              </a:rPr>
              <a:t>ПРОБЛЕМЫ И ЗАДАЧИ КОРРЕКЦИОННОЙ РАБОТЫ».</a:t>
            </a:r>
            <a:endParaRPr lang="ru-RU" sz="2400" dirty="0">
              <a:solidFill>
                <a:schemeClr val="tx1"/>
              </a:solidFill>
            </a:endParaRPr>
          </a:p>
        </p:txBody>
      </p:sp>
      <p:sp>
        <p:nvSpPr>
          <p:cNvPr id="6" name="Заголовок 1"/>
          <p:cNvSpPr txBox="1">
            <a:spLocks/>
          </p:cNvSpPr>
          <p:nvPr/>
        </p:nvSpPr>
        <p:spPr>
          <a:xfrm>
            <a:off x="838200" y="5877272"/>
            <a:ext cx="8126288" cy="9807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Разработала и провела: учитель-логопед:  </a:t>
            </a:r>
            <a:r>
              <a:rPr kumimoji="0" lang="ru-RU" sz="160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Себякина</a:t>
            </a:r>
            <a:r>
              <a:rPr kumimoji="0" lang="ru-RU" sz="16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И.В.</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1600" dirty="0" smtClean="0">
                <a:latin typeface="Times New Roman" pitchFamily="18" charset="0"/>
                <a:ea typeface="+mj-ea"/>
                <a:cs typeface="Times New Roman" pitchFamily="18" charset="0"/>
              </a:rPr>
              <a:t>2023 г.</a:t>
            </a:r>
            <a:endParaRPr kumimoji="0" lang="ru-RU" sz="14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67944" y="404664"/>
            <a:ext cx="5076056" cy="3416320"/>
          </a:xfrm>
          <a:prstGeom prst="rect">
            <a:avLst/>
          </a:prstGeom>
        </p:spPr>
        <p:txBody>
          <a:bodyPr wrap="square">
            <a:spAutoFit/>
          </a:bodyPr>
          <a:lstStyle/>
          <a:p>
            <a:pPr lvl="0" algn="just" eaLnBrk="0" fontAlgn="base" hangingPunct="0">
              <a:spcBef>
                <a:spcPct val="0"/>
              </a:spcBef>
              <a:spcAft>
                <a:spcPct val="0"/>
              </a:spcAft>
              <a:tabLst>
                <a:tab pos="2970213" algn="ct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Какие же плюсы в том, что Ваш ребёнок посещает логопедическую группу? Это:</a:t>
            </a:r>
            <a:endParaRPr kumimoji="0" lang="ru-RU" b="0" i="0" u="none" strike="noStrike" cap="none" normalizeH="0" baseline="0" dirty="0" smtClean="0">
              <a:ln>
                <a:noFill/>
              </a:ln>
              <a:effectLst/>
              <a:latin typeface="Times New Roman" pitchFamily="18" charset="0"/>
              <a:cs typeface="Times New Roman" pitchFamily="18" charset="0"/>
            </a:endParaRPr>
          </a:p>
          <a:p>
            <a:pPr lvl="0" algn="just" eaLnBrk="0" fontAlgn="base" hangingPunct="0">
              <a:spcBef>
                <a:spcPct val="0"/>
              </a:spcBef>
              <a:spcAft>
                <a:spcPct val="0"/>
              </a:spcAft>
              <a:tabLst>
                <a:tab pos="2970213" algn="ct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коррекция звукопроизношения;</a:t>
            </a:r>
            <a:b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формирование грамотной, выразительной речи;</a:t>
            </a:r>
            <a:b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мелкой моторики рук, подготовка руки к письму в школе;</a:t>
            </a:r>
            <a:b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усиленная подготовка к школе за счет дополнительных занятий по развитию речи;</a:t>
            </a:r>
            <a:endParaRPr kumimoji="0" lang="ru-RU" b="0" i="0" u="none" strike="noStrike" cap="none" normalizeH="0" baseline="0" dirty="0" smtClean="0">
              <a:ln>
                <a:noFill/>
              </a:ln>
              <a:effectLst/>
              <a:latin typeface="Times New Roman" pitchFamily="18" charset="0"/>
              <a:cs typeface="Times New Roman" pitchFamily="18" charset="0"/>
            </a:endParaRPr>
          </a:p>
          <a:p>
            <a:pPr lvl="0" algn="just" eaLnBrk="0" fontAlgn="base" hangingPunct="0">
              <a:spcBef>
                <a:spcPct val="0"/>
              </a:spcBef>
              <a:spcAft>
                <a:spcPct val="0"/>
              </a:spcAft>
              <a:tabLst>
                <a:tab pos="2970213" algn="ct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индивидуальный подход к ребёнку;</a:t>
            </a:r>
            <a:endParaRPr kumimoji="0" lang="ru-RU" b="0" i="0" u="none" strike="noStrike" cap="none" normalizeH="0" baseline="0" dirty="0" smtClean="0">
              <a:ln>
                <a:noFill/>
              </a:ln>
              <a:effectLst/>
              <a:latin typeface="Times New Roman" pitchFamily="18" charset="0"/>
              <a:cs typeface="Times New Roman" pitchFamily="18" charset="0"/>
            </a:endParaRPr>
          </a:p>
          <a:p>
            <a:pPr lvl="0" algn="just" eaLnBrk="0" fontAlgn="base" hangingPunct="0">
              <a:spcBef>
                <a:spcPct val="0"/>
              </a:spcBef>
              <a:spcAft>
                <a:spcPct val="0"/>
              </a:spcAft>
              <a:tabLst>
                <a:tab pos="2970213" algn="ct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психических процессов : восприятия, внимания, памяти, воображения и мышления.</a:t>
            </a:r>
            <a:endParaRPr kumimoji="0" lang="ru-RU" b="0" i="0" u="none" strike="noStrike" cap="none" normalizeH="0" baseline="0" dirty="0" smtClean="0">
              <a:ln>
                <a:noFill/>
              </a:ln>
              <a:effectLst/>
              <a:latin typeface="Times New Roman" pitchFamily="18" charset="0"/>
              <a:cs typeface="Times New Roman" pitchFamily="18" charset="0"/>
            </a:endParaRPr>
          </a:p>
        </p:txBody>
      </p:sp>
      <p:pic>
        <p:nvPicPr>
          <p:cNvPr id="4" name="Рисунок 3" descr="SAM_2701.JPG"/>
          <p:cNvPicPr>
            <a:picLocks noChangeAspect="1"/>
          </p:cNvPicPr>
          <p:nvPr/>
        </p:nvPicPr>
        <p:blipFill>
          <a:blip r:embed="rId2" cstate="print"/>
          <a:stretch>
            <a:fillRect/>
          </a:stretch>
        </p:blipFill>
        <p:spPr>
          <a:xfrm>
            <a:off x="107504" y="584684"/>
            <a:ext cx="3888432" cy="291632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21506" name="Rectangle 2"/>
          <p:cNvSpPr>
            <a:spLocks noChangeArrowheads="1"/>
          </p:cNvSpPr>
          <p:nvPr/>
        </p:nvSpPr>
        <p:spPr bwMode="auto">
          <a:xfrm>
            <a:off x="179512" y="3942749"/>
            <a:ext cx="89644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0213" algn="ctr"/>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Наталья Алексеевна, мама Жени С.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Зачем такие упражнения с языком? Почему перед зеркалом, разве  это ребёнка не отвлекает? Нужно ли это делать дома?</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ctr"/>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Логопед.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Наши дети неправильно произносят отдельные звуки, потому что  у них недостаточно подвижны мышцы артикуляционного аппарата, малоподвижный язык. Упражнения, которые выполняют  дети ,помогают научиться делать язык широким, круглым, подвижным. Дома выполнять  упражнять нужно после  того, как ребёнок  понял, как  это нужно делать</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Следите</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чтобы он не закреплял ошибочное положение. Если что-то сами не знаете, обращайтесь ко мне. </a:t>
            </a:r>
            <a:endParaRPr kumimoji="0" lang="ru-RU"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275856" y="176542"/>
            <a:ext cx="554461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04900" algn="l"/>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Людмила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Валириевна</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мама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Милены</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Детям  уже шесть лет. Есть ли смысл в таких простых играх с пальчиками?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04900" algn="l"/>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Логопед.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речи определяется степенью  созревания речевых центров в коре  больших полушарий  мозга. Между этими центрами и движениями кистей и пальцев рук  существует тесная связь. Действия рук стимулируют активность центров, оказывают тонизирующее влияние на функциональное  состояние мозга. Пальчиковые игры просты, но необходимы нашим детям.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IMG_4806.JPG"/>
          <p:cNvPicPr>
            <a:picLocks noChangeAspect="1"/>
          </p:cNvPicPr>
          <p:nvPr/>
        </p:nvPicPr>
        <p:blipFill>
          <a:blip r:embed="rId2" cstate="print"/>
          <a:stretch>
            <a:fillRect/>
          </a:stretch>
        </p:blipFill>
        <p:spPr>
          <a:xfrm>
            <a:off x="35496" y="116632"/>
            <a:ext cx="3188104" cy="322847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179512" y="3573016"/>
            <a:ext cx="8568952" cy="2585323"/>
          </a:xfrm>
          <a:prstGeom prst="rect">
            <a:avLst/>
          </a:prstGeom>
        </p:spPr>
        <p:txBody>
          <a:bodyPr wrap="square">
            <a:spAutoFit/>
          </a:bodyPr>
          <a:lstStyle/>
          <a:p>
            <a:pPr lvl="0" algn="just" eaLnBrk="0" fontAlgn="base" hangingPunct="0">
              <a:spcBef>
                <a:spcPct val="0"/>
              </a:spcBef>
              <a:spcAft>
                <a:spcPct val="0"/>
              </a:spcAft>
              <a:tabLst>
                <a:tab pos="1104900" algn="l"/>
              </a:tabLst>
            </a:pPr>
            <a:r>
              <a:rPr lang="ru-RU" b="1" dirty="0" smtClean="0">
                <a:latin typeface="Times New Roman" pitchFamily="18" charset="0"/>
                <a:ea typeface="Calibri" pitchFamily="34" charset="0"/>
                <a:cs typeface="Times New Roman" pitchFamily="18" charset="0"/>
              </a:rPr>
              <a:t>Валерия Петровна, мама  Дениса П. </a:t>
            </a:r>
            <a:r>
              <a:rPr lang="ru-RU" dirty="0" smtClean="0">
                <a:latin typeface="Times New Roman" pitchFamily="18" charset="0"/>
                <a:ea typeface="Calibri" pitchFamily="34" charset="0"/>
                <a:cs typeface="Times New Roman" pitchFamily="18" charset="0"/>
              </a:rPr>
              <a:t>А почему дети всё время играют? У них не бывает серьёзных занятий? </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1104900" algn="l"/>
              </a:tabLst>
            </a:pPr>
            <a:r>
              <a:rPr lang="ru-RU" b="1" dirty="0" smtClean="0">
                <a:latin typeface="Times New Roman" pitchFamily="18" charset="0"/>
                <a:ea typeface="Calibri" pitchFamily="34" charset="0"/>
                <a:cs typeface="Times New Roman" pitchFamily="18" charset="0"/>
              </a:rPr>
              <a:t>Психолог. </a:t>
            </a:r>
            <a:r>
              <a:rPr lang="ru-RU" dirty="0" smtClean="0">
                <a:latin typeface="Times New Roman" pitchFamily="18" charset="0"/>
                <a:ea typeface="Calibri" pitchFamily="34" charset="0"/>
                <a:cs typeface="Times New Roman" pitchFamily="18" charset="0"/>
              </a:rPr>
              <a:t>Занятия бывают каждый день. Но это вовсе не значит, что дети сидят за столами, сложив руки, и слушают педагога. Развиваются дошкольники только тогда, когда активно действуют, а игра как раз и предоставляет такие возможности.  И всё, что они делают в  процессе игры , сопровождают  словами. Это важный этап умственного действия. Чтобы понять,  ребёнку необходимо выполнить действия руками, а затем произнести вслух то, что сделал. Именно на этом этапе происходит осознание.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499992" y="94227"/>
            <a:ext cx="4644008"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04900" algn="l"/>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Логопед.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Заканчивая разговор, хочется ещё раз подчеркнуть, что развитие правильной и чистой речи  - основная задача в логопедической работе. Если мы решим её, то наши дети без особых проблем освоят чтение и будут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грамотно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писать. Ведь когда ребёнок не произносит звук,  он его не слышит, а значит, будет пропускать при письме. Обладая хорошо развитой речью, легко вступать в общение с окружающими. И наоборот, неясная речь весьма затрудняет взаимодействие с людьми. В семье ребёнка обычно понимают с полуслова, и он не испытывает особых неудобств, если речь его несовершенна. Однако очень важно, чтобы его хорошо понимали сверстники и взрослые за пределами семьи. В тетради, где записывается домашние задания, вложены картинки, игры, даны темы для наблюдений, вопросы к детям. Но не превращайте эти занятия в строго обязательную работу. Играйте с ребёнком, наблюдайте по дороге из детского сада, разговаривайте на кухне, пока готовите еду. И у вас всё получится!</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04900" algn="l"/>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effectLst/>
              <a:latin typeface="Times New Roman" pitchFamily="18" charset="0"/>
              <a:cs typeface="Times New Roman" pitchFamily="18" charset="0"/>
            </a:endParaRPr>
          </a:p>
        </p:txBody>
      </p:sp>
      <p:pic>
        <p:nvPicPr>
          <p:cNvPr id="3" name="Рисунок 2" descr="E:\фото скинуто в апреле\SAM_3786.JPG"/>
          <p:cNvPicPr/>
          <p:nvPr/>
        </p:nvPicPr>
        <p:blipFill>
          <a:blip r:embed="rId2" cstate="print"/>
          <a:srcRect t="13152" r="9266"/>
          <a:stretch>
            <a:fillRect/>
          </a:stretch>
        </p:blipFill>
        <p:spPr bwMode="auto">
          <a:xfrm>
            <a:off x="107504" y="214290"/>
            <a:ext cx="2320786" cy="299868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Рисунок 3" descr="G:\фото 1\P1000849.JPG"/>
          <p:cNvPicPr/>
          <p:nvPr/>
        </p:nvPicPr>
        <p:blipFill>
          <a:blip r:embed="rId3" cstate="print">
            <a:lum bright="-10000" contrast="30000"/>
          </a:blip>
          <a:srcRect/>
          <a:stretch>
            <a:fillRect/>
          </a:stretch>
        </p:blipFill>
        <p:spPr bwMode="auto">
          <a:xfrm>
            <a:off x="107504" y="3789040"/>
            <a:ext cx="2160240" cy="184940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Рисунок 4" descr="D:\фото 2014\SAM_8289.JPG"/>
          <p:cNvPicPr/>
          <p:nvPr/>
        </p:nvPicPr>
        <p:blipFill>
          <a:blip r:embed="rId4" cstate="print">
            <a:lum bright="10000" contrast="40000"/>
          </a:blip>
          <a:srcRect r="5299" b="10020"/>
          <a:stretch>
            <a:fillRect/>
          </a:stretch>
        </p:blipFill>
        <p:spPr bwMode="auto">
          <a:xfrm>
            <a:off x="2555776" y="188640"/>
            <a:ext cx="1800200" cy="129614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Рисунок 5" descr="G:\фото 1\P1000836.JPG"/>
          <p:cNvPicPr/>
          <p:nvPr/>
        </p:nvPicPr>
        <p:blipFill>
          <a:blip r:embed="rId5" cstate="print">
            <a:lum contrast="10000"/>
          </a:blip>
          <a:srcRect/>
          <a:stretch>
            <a:fillRect/>
          </a:stretch>
        </p:blipFill>
        <p:spPr bwMode="auto">
          <a:xfrm>
            <a:off x="2555776" y="1772816"/>
            <a:ext cx="1800200" cy="127277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7" name="Рисунок 6" descr="E:\фото скинуто в апреле\SAM_3629.JPG"/>
          <p:cNvPicPr/>
          <p:nvPr/>
        </p:nvPicPr>
        <p:blipFill>
          <a:blip r:embed="rId6" cstate="print"/>
          <a:srcRect t="10101" r="5514" b="6928"/>
          <a:stretch>
            <a:fillRect/>
          </a:stretch>
        </p:blipFill>
        <p:spPr bwMode="auto">
          <a:xfrm>
            <a:off x="2339752" y="3501008"/>
            <a:ext cx="2088232" cy="278437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9"/>
            <a:ext cx="8892480" cy="2308324"/>
          </a:xfrm>
          <a:prstGeom prst="rect">
            <a:avLst/>
          </a:prstGeom>
        </p:spPr>
        <p:txBody>
          <a:bodyPr wrap="square">
            <a:spAutoFit/>
          </a:bodyPr>
          <a:lstStyle/>
          <a:p>
            <a:pPr lvl="0" algn="just" eaLnBrk="0" fontAlgn="base" hangingPunct="0">
              <a:spcBef>
                <a:spcPct val="0"/>
              </a:spcBef>
              <a:spcAft>
                <a:spcPct val="0"/>
              </a:spcAft>
              <a:tabLst>
                <a:tab pos="1104900" algn="l"/>
              </a:tabLst>
            </a:pPr>
            <a:r>
              <a:rPr lang="ru-RU" dirty="0" smtClean="0">
                <a:latin typeface="Times New Roman" pitchFamily="18" charset="0"/>
                <a:ea typeface="Calibri" pitchFamily="34" charset="0"/>
                <a:cs typeface="Times New Roman" pitchFamily="18" charset="0"/>
              </a:rPr>
              <a:t>И последнее! Нам, педагогам, важно знать  ваше мнение по поводу состоявшегося разговора. Был ли смысл нам собираться? Что полезного для себя вы узнали?  Или напрасно потратили время? Есть такая рефлексивная методика под названием «Телеграмма».  У каждого из вас лист бумаги и ручка. Составьте телеграмму тому, кто остался дома. Всего два предложения о том, где вы сейчас находитесь и зачем (4-5 минут). Хотите почитать вслух? (</a:t>
            </a:r>
            <a:r>
              <a:rPr lang="ru-RU" i="1" dirty="0" smtClean="0">
                <a:latin typeface="Times New Roman" pitchFamily="18" charset="0"/>
                <a:ea typeface="Calibri" pitchFamily="34" charset="0"/>
                <a:cs typeface="Times New Roman" pitchFamily="18" charset="0"/>
              </a:rPr>
              <a:t>Зачитываются телеграммы желающих).</a:t>
            </a:r>
            <a:r>
              <a:rPr lang="ru-RU" dirty="0" smtClean="0">
                <a:latin typeface="Times New Roman" pitchFamily="18" charset="0"/>
                <a:ea typeface="Calibri" pitchFamily="34" charset="0"/>
                <a:cs typeface="Times New Roman" pitchFamily="18" charset="0"/>
              </a:rPr>
              <a:t> Спасибо всем. Будем надеяться, что нашими общими усилиями  мы сможем помочь нашим детям  овладеть навыками правильной речи.</a:t>
            </a:r>
            <a:endParaRPr lang="ru-RU" dirty="0" smtClean="0">
              <a:latin typeface="Times New Roman" pitchFamily="18" charset="0"/>
              <a:cs typeface="Times New Roman" pitchFamily="18" charset="0"/>
            </a:endParaRPr>
          </a:p>
        </p:txBody>
      </p:sp>
      <p:sp>
        <p:nvSpPr>
          <p:cNvPr id="3" name="Прямоугольник 2"/>
          <p:cNvSpPr/>
          <p:nvPr/>
        </p:nvSpPr>
        <p:spPr>
          <a:xfrm>
            <a:off x="3131840" y="2492896"/>
            <a:ext cx="6012160" cy="4247317"/>
          </a:xfrm>
          <a:prstGeom prst="rect">
            <a:avLst/>
          </a:prstGeom>
        </p:spPr>
        <p:txBody>
          <a:bodyPr wrap="square">
            <a:spAutoFit/>
          </a:bodyPr>
          <a:lstStyle/>
          <a:p>
            <a:pPr lvl="0" algn="just" fontAlgn="base">
              <a:spcBef>
                <a:spcPct val="0"/>
              </a:spcBef>
              <a:spcAft>
                <a:spcPct val="0"/>
              </a:spcAft>
              <a:tabLst>
                <a:tab pos="171450" algn="l"/>
                <a:tab pos="4581525" algn="l"/>
              </a:tabLst>
            </a:pPr>
            <a:r>
              <a:rPr lang="ru-RU" b="1" dirty="0" smtClean="0">
                <a:latin typeface="Times New Roman" pitchFamily="18" charset="0"/>
                <a:ea typeface="Calibri" pitchFamily="34" charset="0"/>
                <a:cs typeface="Times New Roman" pitchFamily="18" charset="0"/>
              </a:rPr>
              <a:t>Логопед.</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171450" algn="l"/>
                <a:tab pos="4581525" algn="l"/>
              </a:tabLst>
            </a:pPr>
            <a:r>
              <a:rPr lang="ru-RU" dirty="0" smtClean="0">
                <a:latin typeface="Times New Roman" pitchFamily="18" charset="0"/>
                <a:ea typeface="Calibri" pitchFamily="34" charset="0"/>
                <a:cs typeface="Times New Roman" pitchFamily="18" charset="0"/>
              </a:rPr>
              <a:t>Эту встречу мы ждали с нетерпением и приготовили вам подарок – волшебный клубочек, каждая ниточка которого способна вселить  в ваше сердце надежду. Хотите поиграть с этим клубочком?</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171450" algn="l"/>
                <a:tab pos="4581525" algn="l"/>
              </a:tabLst>
            </a:pPr>
            <a:r>
              <a:rPr lang="ru-RU" b="1" i="1" dirty="0" smtClean="0">
                <a:latin typeface="Times New Roman" pitchFamily="18" charset="0"/>
                <a:ea typeface="Calibri" pitchFamily="34" charset="0"/>
                <a:cs typeface="Times New Roman" pitchFamily="18" charset="0"/>
              </a:rPr>
              <a:t>Игра «Связующая нить»</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171450" algn="l"/>
                <a:tab pos="4581525" algn="l"/>
              </a:tabLst>
            </a:pPr>
            <a:r>
              <a:rPr lang="ru-RU" dirty="0" smtClean="0">
                <a:latin typeface="Times New Roman" pitchFamily="18" charset="0"/>
                <a:ea typeface="Calibri" pitchFamily="34" charset="0"/>
                <a:cs typeface="Times New Roman" pitchFamily="18" charset="0"/>
              </a:rPr>
              <a:t>	     Участники игры, передавая друг другу клубок, разматывают нить и говорят: «Мой ребёнок будет говорить хорошо, если я…» .Когда клубок вернётся к водящему, участники натягивают нить. Водящий: «Как видите, наши желания слились в одно целое, но каждое из них является важным и очень значимым для наших детей».</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171450" algn="l"/>
                <a:tab pos="4581525" algn="l"/>
              </a:tabLst>
            </a:pPr>
            <a:r>
              <a:rPr lang="ru-RU" b="1" dirty="0" smtClean="0">
                <a:latin typeface="Times New Roman" pitchFamily="18" charset="0"/>
                <a:ea typeface="Calibri" pitchFamily="34" charset="0"/>
                <a:cs typeface="Times New Roman" pitchFamily="18" charset="0"/>
              </a:rPr>
              <a:t>Логопед. </a:t>
            </a:r>
            <a:r>
              <a:rPr lang="ru-RU" dirty="0" smtClean="0">
                <a:latin typeface="Times New Roman" pitchFamily="18" charset="0"/>
                <a:ea typeface="Calibri" pitchFamily="34" charset="0"/>
                <a:cs typeface="Times New Roman" pitchFamily="18" charset="0"/>
              </a:rPr>
              <a:t>Я очень рада, что в ваших сердцах поселилась искорка надежды. Пусть же  она повсюду согревает  и никогда не покидает вас! </a:t>
            </a:r>
            <a:endParaRPr lang="ru-RU" dirty="0"/>
          </a:p>
        </p:txBody>
      </p:sp>
      <p:pic>
        <p:nvPicPr>
          <p:cNvPr id="4" name="Рисунок 3" descr="IMG_4808.JPG"/>
          <p:cNvPicPr>
            <a:picLocks noChangeAspect="1"/>
          </p:cNvPicPr>
          <p:nvPr/>
        </p:nvPicPr>
        <p:blipFill>
          <a:blip r:embed="rId2" cstate="print"/>
          <a:stretch>
            <a:fillRect/>
          </a:stretch>
        </p:blipFill>
        <p:spPr>
          <a:xfrm>
            <a:off x="35496" y="2780928"/>
            <a:ext cx="3016535" cy="3429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58792"/>
            <a:ext cx="85689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 проведения: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собрание – студия.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Ответственный за проведение: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учитель-логопед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Себякина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Инна Валериевна.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Участники  мероприятия: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воспитатель, старшая медсестра, педагог-психолог, инструктор по физической культуре.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Обеспечить интеграцию усилий семьи и ДОУ в процессе социализации ребенка; убедить родителей в необходимости и значимости взаимодействия для успешной коррекции речи  детей; создать положительное эмоциональное отношение родителей к совместным обсуждениям проблем воспитания детей, поддерживать их интерес, стимулировать активное участие  в «круглом столе».</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395536" y="2631063"/>
            <a:ext cx="84969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19475" algn="l"/>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Оборудование.: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19475"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1.Аудиозапись: песня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АБВГДейка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(сл.Э.Успенского,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муз.В.Шаинского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19475"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2.Клубок для игры «Связующая нить».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19475"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3.Цветные квадраты.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19475"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4.Аудиозапись беседы с детьми «Нравится ли тебе 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логогруппе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19475"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5.Буклеты для родителей «Что необходимо для логопедических занятий дома»</a:t>
            </a:r>
          </a:p>
          <a:p>
            <a:pPr algn="just"/>
            <a:r>
              <a:rPr lang="ru-RU" b="1" dirty="0">
                <a:latin typeface="Times New Roman" pitchFamily="18" charset="0"/>
                <a:cs typeface="Times New Roman" pitchFamily="18" charset="0"/>
              </a:rPr>
              <a:t>Подготовка собрания-студии.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1.Подготовить презентацию «Будем учиться  говорить правильно» (разные формы логопедической работы с детьми).</a:t>
            </a:r>
          </a:p>
          <a:p>
            <a:pPr algn="just"/>
            <a:r>
              <a:rPr lang="ru-RU" dirty="0">
                <a:latin typeface="Times New Roman" pitchFamily="18" charset="0"/>
                <a:cs typeface="Times New Roman" pitchFamily="18" charset="0"/>
              </a:rPr>
              <a:t>2.Собрать, обобщить и проанализировать материалы по адаптации детей в новой группе.</a:t>
            </a:r>
          </a:p>
          <a:p>
            <a:pPr algn="just"/>
            <a:r>
              <a:rPr lang="ru-RU" dirty="0">
                <a:latin typeface="Times New Roman" pitchFamily="18" charset="0"/>
                <a:cs typeface="Times New Roman" pitchFamily="18" charset="0"/>
              </a:rPr>
              <a:t>3.Подготовить текст «Система закаливания ребенка» (для всех родителей).</a:t>
            </a:r>
          </a:p>
          <a:p>
            <a:pPr algn="just"/>
            <a:r>
              <a:rPr lang="ru-RU" dirty="0">
                <a:latin typeface="Times New Roman" pitchFamily="18" charset="0"/>
                <a:cs typeface="Times New Roman" pitchFamily="18" charset="0"/>
              </a:rPr>
              <a:t>4.Подготовить бумагу и ручки для рефлексии «Телеграмма».</a:t>
            </a:r>
          </a:p>
          <a:p>
            <a:pPr marL="0" marR="0" lvl="0" indent="0" algn="just" defTabSz="914400" rtl="0" eaLnBrk="0" fontAlgn="base" latinLnBrk="0" hangingPunct="0">
              <a:lnSpc>
                <a:spcPct val="100000"/>
              </a:lnSpc>
              <a:spcBef>
                <a:spcPct val="0"/>
              </a:spcBef>
              <a:spcAft>
                <a:spcPct val="0"/>
              </a:spcAft>
              <a:buClrTx/>
              <a:buSzTx/>
              <a:buFontTx/>
              <a:buNone/>
              <a:tabLst>
                <a:tab pos="3419475" algn="l"/>
              </a:tabLst>
            </a:pP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148064" y="1462729"/>
            <a:ext cx="37444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970213" algn="ctr"/>
                <a:tab pos="38481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Добрый вечер! Мы рады  встрече с вами. Хорошо, что вы пришли все, значит, вам  хочется узнать о своем ребенке больше, помочь ему. Вы не жалеете, что ваши дети пришли в логопедическую группу?  Уверена: вы сделали правильный выбор.      Детям  нужна помощь, и оказывать её необходимо своевременно. Пять-семь лет – это период, когда дефекты произношения с помощью специалиста-логопеда можно устранить наиболее  успешно. Надеюсь, за год мы поможем детям справиться с проблемами, подготовим их к школе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539552" y="188640"/>
            <a:ext cx="8208912" cy="830997"/>
          </a:xfrm>
          <a:prstGeom prst="rect">
            <a:avLst/>
          </a:prstGeom>
        </p:spPr>
        <p:txBody>
          <a:bodyPr wrap="square">
            <a:spAutoFit/>
          </a:bodyPr>
          <a:lstStyle/>
          <a:p>
            <a:pPr lvl="0" algn="ctr" fontAlgn="base">
              <a:spcBef>
                <a:spcPct val="0"/>
              </a:spcBef>
              <a:spcAft>
                <a:spcPct val="0"/>
              </a:spcAft>
              <a:tabLst>
                <a:tab pos="2970213" algn="ctr"/>
                <a:tab pos="3848100" algn="l"/>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собрания – студии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tabLst>
                <a:tab pos="2970213" algn="ctr"/>
                <a:tab pos="3848100" algn="l"/>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Круглый стол</a:t>
            </a: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ru-RU" sz="2400" dirty="0">
              <a:latin typeface="Times New Roman" pitchFamily="18" charset="0"/>
              <a:cs typeface="Times New Roman" pitchFamily="18" charset="0"/>
            </a:endParaRPr>
          </a:p>
        </p:txBody>
      </p:sp>
      <p:pic>
        <p:nvPicPr>
          <p:cNvPr id="15362" name="Picture 2" descr="C:\Users\Al\Desktop\фото для през род.соб\4c08d490-850e-4118-8426-984fc14f6834.jpg"/>
          <p:cNvPicPr>
            <a:picLocks noChangeAspect="1" noChangeArrowheads="1"/>
          </p:cNvPicPr>
          <p:nvPr/>
        </p:nvPicPr>
        <p:blipFill>
          <a:blip r:embed="rId2" cstate="print"/>
          <a:srcRect/>
          <a:stretch>
            <a:fillRect/>
          </a:stretch>
        </p:blipFill>
        <p:spPr bwMode="auto">
          <a:xfrm>
            <a:off x="35496" y="1628800"/>
            <a:ext cx="5076056" cy="410445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395536" y="1124745"/>
            <a:ext cx="8352928" cy="400110"/>
          </a:xfrm>
          <a:prstGeom prst="rect">
            <a:avLst/>
          </a:prstGeom>
        </p:spPr>
        <p:txBody>
          <a:bodyPr wrap="square">
            <a:spAutoFit/>
          </a:bodyPr>
          <a:lstStyle/>
          <a:p>
            <a:pPr lvl="0" algn="ctr" eaLnBrk="0" fontAlgn="base" hangingPunct="0">
              <a:spcBef>
                <a:spcPct val="0"/>
              </a:spcBef>
              <a:spcAft>
                <a:spcPct val="0"/>
              </a:spcAft>
              <a:tabLst>
                <a:tab pos="2970213" algn="ctr"/>
                <a:tab pos="3848100" algn="l"/>
              </a:tabLst>
            </a:pPr>
            <a:r>
              <a:rPr lang="ru-RU" sz="2000" b="1" dirty="0" smtClean="0">
                <a:latin typeface="Times New Roman" pitchFamily="18" charset="0"/>
                <a:ea typeface="Calibri" pitchFamily="34" charset="0"/>
                <a:cs typeface="Times New Roman" pitchFamily="18" charset="0"/>
              </a:rPr>
              <a:t>Воспитатель  Казанкова Марина Сергеевна: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716016" y="319240"/>
            <a:ext cx="44279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с вами сегодня будем говорить  о самом дорогом – о наших детях. Что может омрачить жизнь ребёнка? Это во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многом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зависит от нас, взрослых, и мы не вправе оставить проблемы ребёнка нерешёнными. Одна из наших главных сегодняшних  проблем – устранение недостатков в речевом развитии детей.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Почему же в последнее время проблема воспитания правильной  речи у ребёнка стала очень актуальной?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0f82cf62-1931-4b77-944e-d4150bf1560c.jpg"/>
          <p:cNvPicPr>
            <a:picLocks noChangeAspect="1"/>
          </p:cNvPicPr>
          <p:nvPr/>
        </p:nvPicPr>
        <p:blipFill>
          <a:blip r:embed="rId2" cstate="print"/>
          <a:stretch>
            <a:fillRect/>
          </a:stretch>
        </p:blipFill>
        <p:spPr>
          <a:xfrm>
            <a:off x="107505" y="476672"/>
            <a:ext cx="4608511" cy="345638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179512" y="5013176"/>
            <a:ext cx="8964488" cy="1754326"/>
          </a:xfrm>
          <a:prstGeom prst="rect">
            <a:avLst/>
          </a:prstGeom>
        </p:spPr>
        <p:txBody>
          <a:bodyPr wrap="square">
            <a:spAutoFit/>
          </a:bodyPr>
          <a:lstStyle/>
          <a:p>
            <a:pPr lvl="0" algn="just"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результатам анкетирования родителей нашего ДОУ  88% из них считают проблему нарушений речи детей актуальной.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является ли для вас актуальной проблема речевых нарушений ребёнка? Для ответа на этот вопрос я предлагаю вам поработать с цветными символами – квадратиками: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жёлтый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беспокоюсь, эта проблема меня не касается,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синий –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переживаю, есть сомнения,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красный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очень обеспокоена данной проблемой</a:t>
            </a:r>
            <a:r>
              <a:rPr kumimoji="0" lang="ru-RU" b="0" i="0" u="none" strike="noStrike" cap="none" normalizeH="0" baseline="0" dirty="0" smtClean="0">
                <a:ln>
                  <a:noFill/>
                </a:ln>
                <a:solidFill>
                  <a:srgbClr val="4F647B"/>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179512" y="3933056"/>
            <a:ext cx="8964488" cy="1200329"/>
          </a:xfrm>
          <a:prstGeom prst="rect">
            <a:avLst/>
          </a:prstGeom>
        </p:spPr>
        <p:txBody>
          <a:bodyPr wrap="square">
            <a:spAutoFit/>
          </a:bodyPr>
          <a:lstStyle/>
          <a:p>
            <a:pPr algn="just"/>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основании специально проведённых  исследований можно утверждать, что более половины детей (55 %) приходят теперь в первые классы наших массовых школ в состоянии явной неготовности к началу школьного обучения в связи с недостаточной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сформированностью</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их устной речи. </a:t>
            </a:r>
            <a:endParaRPr lang="ru-RU" dirty="0"/>
          </a:p>
        </p:txBody>
      </p:sp>
      <p:sp>
        <p:nvSpPr>
          <p:cNvPr id="7" name="Прямоугольник 6"/>
          <p:cNvSpPr/>
          <p:nvPr/>
        </p:nvSpPr>
        <p:spPr>
          <a:xfrm>
            <a:off x="611560" y="0"/>
            <a:ext cx="7992888" cy="400110"/>
          </a:xfrm>
          <a:prstGeom prst="rect">
            <a:avLst/>
          </a:prstGeom>
        </p:spPr>
        <p:txBody>
          <a:bodyPr wrap="square">
            <a:spAutoFit/>
          </a:bodyPr>
          <a:lstStyle/>
          <a:p>
            <a:pPr lvl="0"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Логопед </a:t>
            </a:r>
            <a:r>
              <a:rPr lang="ru-RU" sz="2000" b="1" dirty="0" err="1" smtClean="0">
                <a:latin typeface="Times New Roman" pitchFamily="18" charset="0"/>
                <a:ea typeface="Calibri" pitchFamily="34" charset="0"/>
                <a:cs typeface="Times New Roman" pitchFamily="18" charset="0"/>
              </a:rPr>
              <a:t>Себякина</a:t>
            </a:r>
            <a:r>
              <a:rPr lang="ru-RU" sz="2000" b="1" dirty="0" smtClean="0">
                <a:latin typeface="Times New Roman" pitchFamily="18" charset="0"/>
                <a:ea typeface="Calibri" pitchFamily="34" charset="0"/>
                <a:cs typeface="Times New Roman" pitchFamily="18" charset="0"/>
              </a:rPr>
              <a:t> Инна Валериевна</a:t>
            </a:r>
            <a:r>
              <a:rPr lang="ru-RU" b="1" dirty="0" smtClean="0">
                <a:latin typeface="Times New Roman" pitchFamily="18" charset="0"/>
                <a:ea typeface="Calibri" pitchFamily="34"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14931"/>
            <a:ext cx="871296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4F647B"/>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Дискуссия с родителями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Объясните, почему вы сделали такой выбор, расскажите о своём видении данной проблемы.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Итак, ваши ответы говорят о том, что проблема речевого развития ребёнка очень волнует  и беспокоит вас. Давайте будем решать эту проблему вместе, сообща поможем  нашим детям.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 ваши дети привыкают к новой группе? Что вас тревожит? Что и как ваши  дети говорят о детском саде дома?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Высказывания родителей.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4355976" y="3069151"/>
            <a:ext cx="460851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Нам кажется, что период адаптации прошёл для большинства детей относительно спокойно. За прошедший месяц . болели по одному разу двое детей, повторных заболеваний отмечено не было. К первой группе здоровья относится один ребёнок, ко второй – семь, к третьей – три ребёнка. Значит, кроме коррекции речевых недостатков  мы с вами должны многое сделать, чтобы укрепить иммунитет детей. Для этого предлагаем несложную, но эффективную систему закаливания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раздаёт тексты).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51520" y="2636912"/>
            <a:ext cx="6606480" cy="400110"/>
          </a:xfrm>
          <a:prstGeom prst="rect">
            <a:avLst/>
          </a:prstGeom>
        </p:spPr>
        <p:txBody>
          <a:bodyPr wrap="square">
            <a:spAutoFit/>
          </a:bodyPr>
          <a:lstStyle/>
          <a:p>
            <a:pPr lvl="0"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Старшая медсестра Морозова Олеся Сергеевна: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96a6509f-08c8-4be7-94ee-73dc93640b6a.jpg"/>
          <p:cNvPicPr>
            <a:picLocks noChangeAspect="1"/>
          </p:cNvPicPr>
          <p:nvPr/>
        </p:nvPicPr>
        <p:blipFill>
          <a:blip r:embed="rId2" cstate="print"/>
          <a:stretch>
            <a:fillRect/>
          </a:stretch>
        </p:blipFill>
        <p:spPr>
          <a:xfrm>
            <a:off x="59499" y="3140968"/>
            <a:ext cx="4224469" cy="316835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076056" y="1012756"/>
            <a:ext cx="38884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Определённые сложности есть с развитием общих движений. Показатели по бегу, прыжкам, силовым качествам , ловкости у многих ниже возрастной нормы. Мы планируем три раза в неделю заниматься физкультурой. Уверены, что до нормы дотянутся все дети, но и вы постарайтесь создать дома такие условия, чтобы ваш ребёнок активно двигался.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f0c479ba-a83d-42b3-b709-b0799673a33e.jpg"/>
          <p:cNvPicPr>
            <a:picLocks noChangeAspect="1"/>
          </p:cNvPicPr>
          <p:nvPr/>
        </p:nvPicPr>
        <p:blipFill>
          <a:blip r:embed="rId2" cstate="print"/>
          <a:stretch>
            <a:fillRect/>
          </a:stretch>
        </p:blipFill>
        <p:spPr>
          <a:xfrm>
            <a:off x="72008" y="815476"/>
            <a:ext cx="4932040" cy="347761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323528" y="188641"/>
            <a:ext cx="8568952" cy="400110"/>
          </a:xfrm>
          <a:prstGeom prst="rect">
            <a:avLst/>
          </a:prstGeom>
        </p:spPr>
        <p:txBody>
          <a:bodyPr wrap="square">
            <a:spAutoFit/>
          </a:bodyPr>
          <a:lstStyle/>
          <a:p>
            <a:pPr lvl="0" fontAlgn="base">
              <a:spcBef>
                <a:spcPct val="0"/>
              </a:spcBef>
              <a:spcAft>
                <a:spcPct val="0"/>
              </a:spcAft>
              <a:tabLst>
                <a:tab pos="2970213" algn="ctr"/>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Инструктор по физической культуре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Валуева</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Елена Николаевна: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51520" y="4365104"/>
            <a:ext cx="8640960" cy="1200329"/>
          </a:xfrm>
          <a:prstGeom prst="rect">
            <a:avLst/>
          </a:prstGeom>
        </p:spPr>
        <p:txBody>
          <a:bodyPr wrap="square">
            <a:spAutoFit/>
          </a:bodyPr>
          <a:lstStyle/>
          <a:p>
            <a:pPr lvl="0" algn="just" eaLnBrk="0" fontAlgn="base" hangingPunct="0">
              <a:spcBef>
                <a:spcPct val="0"/>
              </a:spcBef>
              <a:spcAft>
                <a:spcPct val="0"/>
              </a:spcAft>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Скакалки, , мячи, ракетки всегда должны быть под рукой. Устройте спортивный комплекс в квартире, а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главное - пусть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ребёнок побольше бегает, например, играя с ребятами во дворе. Чтобы ребёнок рос здоровым, он должен сделать 14-15 тысяч шагов в день –это его естественная потребность.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139952" y="780872"/>
            <a:ext cx="47525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Беседы с детьми показывают, что им в логопедической группе неплохо. Хотите послушать, что говорят дети? </a:t>
            </a:r>
            <a:r>
              <a:rPr lang="ru-RU" dirty="0" smtClean="0">
                <a:latin typeface="Times New Roman" pitchFamily="18" charset="0"/>
                <a:ea typeface="Calibri" pitchFamily="34" charset="0"/>
                <a:cs typeface="Times New Roman" pitchFamily="18" charset="0"/>
              </a:rPr>
              <a:t> </a:t>
            </a:r>
            <a:r>
              <a:rPr lang="ru-RU" dirty="0" smtClean="0">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2970213" algn="ctr"/>
              </a:tabLst>
            </a:pPr>
            <a:r>
              <a:rPr lang="ru-RU" dirty="0" smtClean="0">
                <a:latin typeface="Times New Roman" pitchFamily="18" charset="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прослушивание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аудиозаписей  высказываний детей).</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Надо отметить, что дети достаточно быстро  привыкли к логопедической группе, сдружились, хотя период адаптации совпал  с трудным возрастным периодом. Шесть лет- это возраст, когда маленький человек начинает понимать,  кто он есть на самом деле: девочка или мальчик, хороший или  не очень, что ему нравимся, а что нет.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94e886b6-2051-44b0-9f29-b31b3952044c.jpg"/>
          <p:cNvPicPr>
            <a:picLocks noChangeAspect="1"/>
          </p:cNvPicPr>
          <p:nvPr/>
        </p:nvPicPr>
        <p:blipFill>
          <a:blip r:embed="rId2" cstate="print"/>
          <a:stretch>
            <a:fillRect/>
          </a:stretch>
        </p:blipFill>
        <p:spPr>
          <a:xfrm>
            <a:off x="35496" y="962726"/>
            <a:ext cx="4056451" cy="304233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251520" y="188640"/>
            <a:ext cx="8712968" cy="400110"/>
          </a:xfrm>
          <a:prstGeom prst="rect">
            <a:avLst/>
          </a:prstGeom>
        </p:spPr>
        <p:txBody>
          <a:bodyPr wrap="square">
            <a:spAutoFit/>
          </a:bodyPr>
          <a:lstStyle/>
          <a:p>
            <a:pPr lvl="0" algn="ctr" fontAlgn="base">
              <a:spcBef>
                <a:spcPct val="0"/>
              </a:spcBef>
              <a:spcAft>
                <a:spcPct val="0"/>
              </a:spcAft>
              <a:tabLst>
                <a:tab pos="2970213" algn="ctr"/>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Психолог Морозова Нина Вячеславовна: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179512" y="4149080"/>
            <a:ext cx="8712968" cy="1477328"/>
          </a:xfrm>
          <a:prstGeom prst="rect">
            <a:avLst/>
          </a:prstGeom>
        </p:spPr>
        <p:txBody>
          <a:bodyPr wrap="square">
            <a:spAutoFit/>
          </a:bodyPr>
          <a:lstStyle/>
          <a:p>
            <a:pPr lvl="0" algn="just" eaLnBrk="0" fontAlgn="base" hangingPunct="0">
              <a:spcBef>
                <a:spcPct val="0"/>
              </a:spcBef>
              <a:spcAft>
                <a:spcPct val="0"/>
              </a:spcAft>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Многие проблемы, возникающие в группе, могут вызвать у ребёнка негативные эмоции, раздражение, слёзы. Постарайтесь показать своему ребёнку, что его заботы вам небезразличны, что вы слышите и принимаете его проблемы, стараетесь помочь. Мы для каждого из вас приготовили  буклет, в котором есть конкретные примеры, какие фразы помогут вам убедить ребёнка, что вы его любите.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79512" y="103553"/>
            <a:ext cx="871296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0213" algn="ctr"/>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Логопед. </a:t>
            </a:r>
            <a:r>
              <a:rPr kumimoji="0" lang="ru-RU" b="0" i="0" u="none" strike="noStrike" cap="none" normalizeH="0" baseline="0" dirty="0" smtClean="0">
                <a:ln>
                  <a:noFill/>
                </a:ln>
                <a:effectLst/>
                <a:latin typeface="Times New Roman" pitchFamily="18" charset="0"/>
                <a:ea typeface="Calibri" pitchFamily="34" charset="0"/>
                <a:cs typeface="Times New Roman" pitchFamily="18" charset="0"/>
              </a:rPr>
              <a:t>А теперь посмотрим  презентацию о видах логопедической работы, которая будет проводиться с вашими детьми. Все возникающие вопросы давайте обсуждать по ходу просмотра. ( сообщение логопеда , сопровождаемое показом слайдов)</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Чем же работа педагогов логопедических групп отличается от работы в массовых группах детского сада?</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br>
            <a:endParaRPr kumimoji="0" lang="ru-RU" b="0" i="0" u="none" strike="noStrike" cap="none" normalizeH="0" baseline="0" dirty="0" smtClean="0">
              <a:ln>
                <a:noFill/>
              </a:ln>
              <a:effectLst/>
              <a:latin typeface="Times New Roman" pitchFamily="18" charset="0"/>
              <a:cs typeface="Times New Roman" pitchFamily="18" charset="0"/>
            </a:endParaRPr>
          </a:p>
        </p:txBody>
      </p:sp>
      <p:sp>
        <p:nvSpPr>
          <p:cNvPr id="3" name="Прямоугольник 2"/>
          <p:cNvSpPr/>
          <p:nvPr/>
        </p:nvSpPr>
        <p:spPr>
          <a:xfrm>
            <a:off x="3779912" y="1268760"/>
            <a:ext cx="5184576" cy="2585323"/>
          </a:xfrm>
          <a:prstGeom prst="rect">
            <a:avLst/>
          </a:prstGeom>
        </p:spPr>
        <p:txBody>
          <a:bodyPr wrap="square">
            <a:spAutoFit/>
          </a:bodyPr>
          <a:lstStyle/>
          <a:p>
            <a:pPr lvl="0" algn="just" eaLnBrk="0" fontAlgn="base" hangingPunct="0">
              <a:spcBef>
                <a:spcPct val="0"/>
              </a:spcBef>
              <a:spcAft>
                <a:spcPct val="0"/>
              </a:spcAft>
              <a:tabLst>
                <a:tab pos="2970213" algn="ctr"/>
              </a:tabLst>
            </a:pPr>
            <a:r>
              <a:rPr lang="ru-RU" dirty="0" smtClean="0">
                <a:latin typeface="Times New Roman" pitchFamily="18" charset="0"/>
                <a:ea typeface="Times New Roman" pitchFamily="18" charset="0"/>
                <a:cs typeface="Times New Roman" pitchFamily="18" charset="0"/>
              </a:rPr>
              <a:t>В логопедических группах проводится специализированная работа с детьми по следующим направлениям:</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2970213" algn="ctr"/>
              </a:tabLst>
            </a:pPr>
            <a:r>
              <a:rPr lang="ru-RU" dirty="0" smtClean="0">
                <a:latin typeface="Times New Roman" pitchFamily="18" charset="0"/>
                <a:ea typeface="Times New Roman" pitchFamily="18" charset="0"/>
                <a:cs typeface="Times New Roman" pitchFamily="18" charset="0"/>
              </a:rPr>
              <a:t>– формирование правильного звукопроизношения;</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2970213" algn="ctr"/>
              </a:tabLst>
            </a:pPr>
            <a:r>
              <a:rPr lang="ru-RU" dirty="0" smtClean="0">
                <a:latin typeface="Times New Roman" pitchFamily="18" charset="0"/>
                <a:ea typeface="Times New Roman" pitchFamily="18" charset="0"/>
                <a:cs typeface="Times New Roman" pitchFamily="18" charset="0"/>
              </a:rPr>
              <a:t>– развитие артикуляционных движений, движений органов речи (губ, щек, языка);</a:t>
            </a:r>
            <a:br>
              <a:rPr lang="ru-RU" dirty="0" smtClean="0">
                <a:latin typeface="Times New Roman" pitchFamily="18" charset="0"/>
                <a:ea typeface="Times New Roman" pitchFamily="18" charset="0"/>
                <a:cs typeface="Times New Roman" pitchFamily="18" charset="0"/>
              </a:rPr>
            </a:br>
            <a:r>
              <a:rPr lang="ru-RU" dirty="0" smtClean="0">
                <a:latin typeface="Times New Roman" pitchFamily="18" charset="0"/>
                <a:ea typeface="Times New Roman" pitchFamily="18" charset="0"/>
                <a:cs typeface="Times New Roman" pitchFamily="18" charset="0"/>
              </a:rPr>
              <a:t>– совершенствование фонематических процессов, т.е. умения различать на слух звуки речи, слоги, слова в речи, схожие по звучанию, артикуляции;</a:t>
            </a:r>
            <a:endParaRPr lang="ru-RU" dirty="0"/>
          </a:p>
        </p:txBody>
      </p:sp>
      <p:pic>
        <p:nvPicPr>
          <p:cNvPr id="5" name="Рисунок 4" descr="C:\Users\Музыканты\Desktop\Фото0970.jpg"/>
          <p:cNvPicPr/>
          <p:nvPr/>
        </p:nvPicPr>
        <p:blipFill>
          <a:blip r:embed="rId2" cstate="email">
            <a:lum contrast="30000"/>
          </a:blip>
          <a:srcRect/>
          <a:stretch>
            <a:fillRect/>
          </a:stretch>
        </p:blipFill>
        <p:spPr bwMode="auto">
          <a:xfrm>
            <a:off x="179512" y="1556792"/>
            <a:ext cx="3384376" cy="259228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9" name="Рисунок 8" descr="C:\Users\Музыканты\Desktop\Фото0961.jpg"/>
          <p:cNvPicPr/>
          <p:nvPr/>
        </p:nvPicPr>
        <p:blipFill>
          <a:blip r:embed="rId3" cstate="email"/>
          <a:srcRect/>
          <a:stretch>
            <a:fillRect/>
          </a:stretch>
        </p:blipFill>
        <p:spPr bwMode="auto">
          <a:xfrm>
            <a:off x="3727284" y="3933056"/>
            <a:ext cx="2140860" cy="285293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3" descr="F:\фотоконкурс\Новая папка\фотоконкурс\P1010152.JPG"/>
          <p:cNvPicPr>
            <a:picLocks noChangeAspect="1" noChangeArrowheads="1"/>
          </p:cNvPicPr>
          <p:nvPr/>
        </p:nvPicPr>
        <p:blipFill>
          <a:blip r:embed="rId4" cstate="email"/>
          <a:srcRect/>
          <a:stretch>
            <a:fillRect/>
          </a:stretch>
        </p:blipFill>
        <p:spPr bwMode="auto">
          <a:xfrm>
            <a:off x="6012160" y="4077072"/>
            <a:ext cx="3074621" cy="230596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8" name="Picture 2" descr="C:\Users\Сергей\Desktop\фото 2014\SAM_8283.JPG"/>
          <p:cNvPicPr>
            <a:picLocks noChangeAspect="1" noChangeArrowheads="1"/>
          </p:cNvPicPr>
          <p:nvPr/>
        </p:nvPicPr>
        <p:blipFill>
          <a:blip r:embed="rId5" cstate="email">
            <a:lum bright="10000" contrast="10000"/>
          </a:blip>
          <a:srcRect/>
          <a:stretch>
            <a:fillRect/>
          </a:stretch>
        </p:blipFill>
        <p:spPr bwMode="auto">
          <a:xfrm>
            <a:off x="755576" y="4293096"/>
            <a:ext cx="2220094" cy="246332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260648"/>
            <a:ext cx="3672408" cy="5632311"/>
          </a:xfrm>
          <a:prstGeom prst="rect">
            <a:avLst/>
          </a:prstGeom>
        </p:spPr>
        <p:txBody>
          <a:bodyPr wrap="square">
            <a:spAutoFit/>
          </a:bodyPr>
          <a:lstStyle/>
          <a:p>
            <a:pPr algn="just"/>
            <a:r>
              <a:rPr lang="ru-RU" dirty="0" smtClean="0">
                <a:latin typeface="Times New Roman" pitchFamily="18" charset="0"/>
                <a:ea typeface="Times New Roman" pitchFamily="18" charset="0"/>
                <a:cs typeface="Times New Roman" pitchFamily="18" charset="0"/>
              </a:rPr>
              <a:t>– развитие мелкой моторики рук, т.е. движений пальчиков (учеными доказано, что развитие мелких движений пальчиков взаимосвязано с развитием речевых зон головного мозга); подготовка руки к письму;</a:t>
            </a:r>
            <a:br>
              <a:rPr lang="ru-RU" dirty="0" smtClean="0">
                <a:latin typeface="Times New Roman" pitchFamily="18" charset="0"/>
                <a:ea typeface="Times New Roman" pitchFamily="18" charset="0"/>
                <a:cs typeface="Times New Roman" pitchFamily="18" charset="0"/>
              </a:rPr>
            </a:br>
            <a:r>
              <a:rPr lang="ru-RU" dirty="0" smtClean="0">
                <a:latin typeface="Times New Roman" pitchFamily="18" charset="0"/>
                <a:ea typeface="Times New Roman" pitchFamily="18" charset="0"/>
                <a:cs typeface="Times New Roman" pitchFamily="18" charset="0"/>
              </a:rPr>
              <a:t>– развитие связной речи, подразумевающее  умение составлять рассказы, пересказывать тексты, рассказывать стихотворения, загадки, пословицы;</a:t>
            </a:r>
            <a:br>
              <a:rPr lang="ru-RU" dirty="0" smtClean="0">
                <a:latin typeface="Times New Roman" pitchFamily="18" charset="0"/>
                <a:ea typeface="Times New Roman" pitchFamily="18" charset="0"/>
                <a:cs typeface="Times New Roman" pitchFamily="18" charset="0"/>
              </a:rPr>
            </a:br>
            <a:r>
              <a:rPr lang="ru-RU" dirty="0" smtClean="0">
                <a:latin typeface="Times New Roman" pitchFamily="18" charset="0"/>
                <a:ea typeface="Times New Roman" pitchFamily="18" charset="0"/>
                <a:cs typeface="Times New Roman" pitchFamily="18" charset="0"/>
              </a:rPr>
              <a:t>– совершенствование просодической стороны речи, включающее выработку дикции, выразительности речи, правильного дыхания, работу над правильным ударением, темпом речи.</a:t>
            </a:r>
            <a:endParaRPr lang="ru-RU" dirty="0"/>
          </a:p>
        </p:txBody>
      </p:sp>
      <p:pic>
        <p:nvPicPr>
          <p:cNvPr id="3" name="Рисунок 2" descr="D:\фото 2014\SAM_8282.JPG"/>
          <p:cNvPicPr/>
          <p:nvPr/>
        </p:nvPicPr>
        <p:blipFill>
          <a:blip r:embed="rId2" cstate="email"/>
          <a:srcRect/>
          <a:stretch>
            <a:fillRect/>
          </a:stretch>
        </p:blipFill>
        <p:spPr bwMode="auto">
          <a:xfrm>
            <a:off x="179512" y="260648"/>
            <a:ext cx="2535068" cy="323979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2" descr="G:\DCIM\101_PANA\P1010147.JPG"/>
          <p:cNvPicPr>
            <a:picLocks noChangeAspect="1" noChangeArrowheads="1"/>
          </p:cNvPicPr>
          <p:nvPr/>
        </p:nvPicPr>
        <p:blipFill>
          <a:blip r:embed="rId3" cstate="print"/>
          <a:srcRect t="19970"/>
          <a:stretch>
            <a:fillRect/>
          </a:stretch>
        </p:blipFill>
        <p:spPr bwMode="auto">
          <a:xfrm>
            <a:off x="107504" y="3717032"/>
            <a:ext cx="2555861" cy="272725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Рисунок 4" descr="C:\Users\Al\Desktop\фотки\IMG_20190129_103158.jpg"/>
          <p:cNvPicPr/>
          <p:nvPr/>
        </p:nvPicPr>
        <p:blipFill>
          <a:blip r:embed="rId4" cstate="print"/>
          <a:srcRect/>
          <a:stretch>
            <a:fillRect/>
          </a:stretch>
        </p:blipFill>
        <p:spPr bwMode="auto">
          <a:xfrm>
            <a:off x="2915816" y="260648"/>
            <a:ext cx="2130928" cy="379051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Рисунок 5" descr="E:\фото скинуто в апреле\SAM_3622.JPG"/>
          <p:cNvPicPr/>
          <p:nvPr/>
        </p:nvPicPr>
        <p:blipFill>
          <a:blip r:embed="rId5" cstate="email"/>
          <a:srcRect/>
          <a:stretch>
            <a:fillRect/>
          </a:stretch>
        </p:blipFill>
        <p:spPr bwMode="auto">
          <a:xfrm>
            <a:off x="2771800" y="4293096"/>
            <a:ext cx="2448272" cy="177968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1601</Words>
  <Application>Microsoft Office PowerPoint</Application>
  <PresentationFormat>Экран (4:3)</PresentationFormat>
  <Paragraphs>73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МКОУ «КИРЕЕВСКИЙ ЦЕНТР ОБРАЗОВАНИЯ № 4      (СТРУКТУРНОЕ ПОДРАЗДЕЛЕНИЕ ДЕТСКИЙ САД «АЛЁНУШКА»)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21</cp:revision>
  <dcterms:created xsi:type="dcterms:W3CDTF">2023-04-04T09:45:33Z</dcterms:created>
  <dcterms:modified xsi:type="dcterms:W3CDTF">2023-04-05T07:43:16Z</dcterms:modified>
</cp:coreProperties>
</file>