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86" d="100"/>
          <a:sy n="86" d="100"/>
        </p:scale>
        <p:origin x="28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5F2573-F276-4350-BA01-115E0FE1A3F4}"/>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405CB55-3117-4D2E-9A0D-E9E1558DCB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47390725-7784-42F7-B8F8-50C51F09F2D3}"/>
              </a:ext>
            </a:extLst>
          </p:cNvPr>
          <p:cNvSpPr>
            <a:spLocks noGrp="1"/>
          </p:cNvSpPr>
          <p:nvPr>
            <p:ph type="dt" sz="half" idx="10"/>
          </p:nvPr>
        </p:nvSpPr>
        <p:spPr/>
        <p:txBody>
          <a:bodyPr/>
          <a:lstStyle/>
          <a:p>
            <a:fld id="{7D808355-9BC7-4EE9-B5B1-87184994E9A3}" type="datetimeFigureOut">
              <a:rPr lang="ru-RU" smtClean="0"/>
              <a:t>24.05.2023</a:t>
            </a:fld>
            <a:endParaRPr lang="ru-RU"/>
          </a:p>
        </p:txBody>
      </p:sp>
      <p:sp>
        <p:nvSpPr>
          <p:cNvPr id="5" name="Нижний колонтитул 4">
            <a:extLst>
              <a:ext uri="{FF2B5EF4-FFF2-40B4-BE49-F238E27FC236}">
                <a16:creationId xmlns:a16="http://schemas.microsoft.com/office/drawing/2014/main" id="{54915E1B-91AF-4226-8F02-1D22C682736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BA41D9B-55E0-4089-BFFA-2E215BA1E9BC}"/>
              </a:ext>
            </a:extLst>
          </p:cNvPr>
          <p:cNvSpPr>
            <a:spLocks noGrp="1"/>
          </p:cNvSpPr>
          <p:nvPr>
            <p:ph type="sldNum" sz="quarter" idx="12"/>
          </p:nvPr>
        </p:nvSpPr>
        <p:spPr/>
        <p:txBody>
          <a:bodyPr/>
          <a:lstStyle/>
          <a:p>
            <a:fld id="{F90828F5-A7D3-4CF9-A657-8D52D198686F}" type="slidenum">
              <a:rPr lang="ru-RU" smtClean="0"/>
              <a:t>‹#›</a:t>
            </a:fld>
            <a:endParaRPr lang="ru-RU"/>
          </a:p>
        </p:txBody>
      </p:sp>
    </p:spTree>
    <p:extLst>
      <p:ext uri="{BB962C8B-B14F-4D97-AF65-F5344CB8AC3E}">
        <p14:creationId xmlns:p14="http://schemas.microsoft.com/office/powerpoint/2010/main" val="168410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D7B302-C011-46E6-8AF4-3253DF0124A9}"/>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2F99286F-703E-40D8-B85A-BA1459688E8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36EBCE9-D036-444B-8D74-41523E01ADE7}"/>
              </a:ext>
            </a:extLst>
          </p:cNvPr>
          <p:cNvSpPr>
            <a:spLocks noGrp="1"/>
          </p:cNvSpPr>
          <p:nvPr>
            <p:ph type="dt" sz="half" idx="10"/>
          </p:nvPr>
        </p:nvSpPr>
        <p:spPr/>
        <p:txBody>
          <a:bodyPr/>
          <a:lstStyle/>
          <a:p>
            <a:fld id="{7D808355-9BC7-4EE9-B5B1-87184994E9A3}" type="datetimeFigureOut">
              <a:rPr lang="ru-RU" smtClean="0"/>
              <a:t>24.05.2023</a:t>
            </a:fld>
            <a:endParaRPr lang="ru-RU"/>
          </a:p>
        </p:txBody>
      </p:sp>
      <p:sp>
        <p:nvSpPr>
          <p:cNvPr id="5" name="Нижний колонтитул 4">
            <a:extLst>
              <a:ext uri="{FF2B5EF4-FFF2-40B4-BE49-F238E27FC236}">
                <a16:creationId xmlns:a16="http://schemas.microsoft.com/office/drawing/2014/main" id="{8B93722C-B181-418C-A291-235013599FF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A20C2A8-EF43-4AE8-A734-206BDAE5B7C5}"/>
              </a:ext>
            </a:extLst>
          </p:cNvPr>
          <p:cNvSpPr>
            <a:spLocks noGrp="1"/>
          </p:cNvSpPr>
          <p:nvPr>
            <p:ph type="sldNum" sz="quarter" idx="12"/>
          </p:nvPr>
        </p:nvSpPr>
        <p:spPr/>
        <p:txBody>
          <a:bodyPr/>
          <a:lstStyle/>
          <a:p>
            <a:fld id="{F90828F5-A7D3-4CF9-A657-8D52D198686F}" type="slidenum">
              <a:rPr lang="ru-RU" smtClean="0"/>
              <a:t>‹#›</a:t>
            </a:fld>
            <a:endParaRPr lang="ru-RU"/>
          </a:p>
        </p:txBody>
      </p:sp>
    </p:spTree>
    <p:extLst>
      <p:ext uri="{BB962C8B-B14F-4D97-AF65-F5344CB8AC3E}">
        <p14:creationId xmlns:p14="http://schemas.microsoft.com/office/powerpoint/2010/main" val="1908653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B37BF465-22E5-4345-A57C-D06C96A9909F}"/>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A0BD05CD-6A7B-4837-B78A-E0B407E24829}"/>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54F635A-A961-46FD-BC3D-71C9B6B3E435}"/>
              </a:ext>
            </a:extLst>
          </p:cNvPr>
          <p:cNvSpPr>
            <a:spLocks noGrp="1"/>
          </p:cNvSpPr>
          <p:nvPr>
            <p:ph type="dt" sz="half" idx="10"/>
          </p:nvPr>
        </p:nvSpPr>
        <p:spPr/>
        <p:txBody>
          <a:bodyPr/>
          <a:lstStyle/>
          <a:p>
            <a:fld id="{7D808355-9BC7-4EE9-B5B1-87184994E9A3}" type="datetimeFigureOut">
              <a:rPr lang="ru-RU" smtClean="0"/>
              <a:t>24.05.2023</a:t>
            </a:fld>
            <a:endParaRPr lang="ru-RU"/>
          </a:p>
        </p:txBody>
      </p:sp>
      <p:sp>
        <p:nvSpPr>
          <p:cNvPr id="5" name="Нижний колонтитул 4">
            <a:extLst>
              <a:ext uri="{FF2B5EF4-FFF2-40B4-BE49-F238E27FC236}">
                <a16:creationId xmlns:a16="http://schemas.microsoft.com/office/drawing/2014/main" id="{084C6AAE-F647-4E10-959B-278FDA5B46A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7292266-9471-43E1-A2D3-DDAB2844FBAA}"/>
              </a:ext>
            </a:extLst>
          </p:cNvPr>
          <p:cNvSpPr>
            <a:spLocks noGrp="1"/>
          </p:cNvSpPr>
          <p:nvPr>
            <p:ph type="sldNum" sz="quarter" idx="12"/>
          </p:nvPr>
        </p:nvSpPr>
        <p:spPr/>
        <p:txBody>
          <a:bodyPr/>
          <a:lstStyle/>
          <a:p>
            <a:fld id="{F90828F5-A7D3-4CF9-A657-8D52D198686F}" type="slidenum">
              <a:rPr lang="ru-RU" smtClean="0"/>
              <a:t>‹#›</a:t>
            </a:fld>
            <a:endParaRPr lang="ru-RU"/>
          </a:p>
        </p:txBody>
      </p:sp>
    </p:spTree>
    <p:extLst>
      <p:ext uri="{BB962C8B-B14F-4D97-AF65-F5344CB8AC3E}">
        <p14:creationId xmlns:p14="http://schemas.microsoft.com/office/powerpoint/2010/main" val="1449086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7BA81A-3566-4EEE-BE84-FF05CDD9ED9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60783BD-E01C-45B8-8F3C-0979E94B41E5}"/>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CD019AD-46B0-4F88-93F3-68C7F452AE6A}"/>
              </a:ext>
            </a:extLst>
          </p:cNvPr>
          <p:cNvSpPr>
            <a:spLocks noGrp="1"/>
          </p:cNvSpPr>
          <p:nvPr>
            <p:ph type="dt" sz="half" idx="10"/>
          </p:nvPr>
        </p:nvSpPr>
        <p:spPr/>
        <p:txBody>
          <a:bodyPr/>
          <a:lstStyle/>
          <a:p>
            <a:fld id="{7D808355-9BC7-4EE9-B5B1-87184994E9A3}" type="datetimeFigureOut">
              <a:rPr lang="ru-RU" smtClean="0"/>
              <a:t>24.05.2023</a:t>
            </a:fld>
            <a:endParaRPr lang="ru-RU"/>
          </a:p>
        </p:txBody>
      </p:sp>
      <p:sp>
        <p:nvSpPr>
          <p:cNvPr id="5" name="Нижний колонтитул 4">
            <a:extLst>
              <a:ext uri="{FF2B5EF4-FFF2-40B4-BE49-F238E27FC236}">
                <a16:creationId xmlns:a16="http://schemas.microsoft.com/office/drawing/2014/main" id="{AC92AB5C-9799-4657-B3BF-0A67A3B1736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9836C82-0CC0-4829-8390-9FE845BE0A1B}"/>
              </a:ext>
            </a:extLst>
          </p:cNvPr>
          <p:cNvSpPr>
            <a:spLocks noGrp="1"/>
          </p:cNvSpPr>
          <p:nvPr>
            <p:ph type="sldNum" sz="quarter" idx="12"/>
          </p:nvPr>
        </p:nvSpPr>
        <p:spPr/>
        <p:txBody>
          <a:bodyPr/>
          <a:lstStyle/>
          <a:p>
            <a:fld id="{F90828F5-A7D3-4CF9-A657-8D52D198686F}" type="slidenum">
              <a:rPr lang="ru-RU" smtClean="0"/>
              <a:t>‹#›</a:t>
            </a:fld>
            <a:endParaRPr lang="ru-RU"/>
          </a:p>
        </p:txBody>
      </p:sp>
    </p:spTree>
    <p:extLst>
      <p:ext uri="{BB962C8B-B14F-4D97-AF65-F5344CB8AC3E}">
        <p14:creationId xmlns:p14="http://schemas.microsoft.com/office/powerpoint/2010/main" val="2417422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871E95-72E2-47F8-9832-F3EDEE71AA39}"/>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C4CF69EB-E400-47C8-BF49-D228977BA3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18396CBF-6498-4475-B91C-A7FB5A21A1E7}"/>
              </a:ext>
            </a:extLst>
          </p:cNvPr>
          <p:cNvSpPr>
            <a:spLocks noGrp="1"/>
          </p:cNvSpPr>
          <p:nvPr>
            <p:ph type="dt" sz="half" idx="10"/>
          </p:nvPr>
        </p:nvSpPr>
        <p:spPr/>
        <p:txBody>
          <a:bodyPr/>
          <a:lstStyle/>
          <a:p>
            <a:fld id="{7D808355-9BC7-4EE9-B5B1-87184994E9A3}" type="datetimeFigureOut">
              <a:rPr lang="ru-RU" smtClean="0"/>
              <a:t>24.05.2023</a:t>
            </a:fld>
            <a:endParaRPr lang="ru-RU"/>
          </a:p>
        </p:txBody>
      </p:sp>
      <p:sp>
        <p:nvSpPr>
          <p:cNvPr id="5" name="Нижний колонтитул 4">
            <a:extLst>
              <a:ext uri="{FF2B5EF4-FFF2-40B4-BE49-F238E27FC236}">
                <a16:creationId xmlns:a16="http://schemas.microsoft.com/office/drawing/2014/main" id="{7D6A4A14-563B-45B0-9135-3CF30328C3D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20F8CEA-A67E-4BFE-B0E4-38148EFDF5A7}"/>
              </a:ext>
            </a:extLst>
          </p:cNvPr>
          <p:cNvSpPr>
            <a:spLocks noGrp="1"/>
          </p:cNvSpPr>
          <p:nvPr>
            <p:ph type="sldNum" sz="quarter" idx="12"/>
          </p:nvPr>
        </p:nvSpPr>
        <p:spPr/>
        <p:txBody>
          <a:bodyPr/>
          <a:lstStyle/>
          <a:p>
            <a:fld id="{F90828F5-A7D3-4CF9-A657-8D52D198686F}" type="slidenum">
              <a:rPr lang="ru-RU" smtClean="0"/>
              <a:t>‹#›</a:t>
            </a:fld>
            <a:endParaRPr lang="ru-RU"/>
          </a:p>
        </p:txBody>
      </p:sp>
    </p:spTree>
    <p:extLst>
      <p:ext uri="{BB962C8B-B14F-4D97-AF65-F5344CB8AC3E}">
        <p14:creationId xmlns:p14="http://schemas.microsoft.com/office/powerpoint/2010/main" val="2850942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78AF10-CAAC-4024-AC9D-278175750DC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A06BF2F-48E3-46ED-A655-DE7DF0339BC6}"/>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1914C59E-B537-4282-8A61-6B6743A29599}"/>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6F1DA05D-7C58-43BF-AD2E-344C9C1EE93E}"/>
              </a:ext>
            </a:extLst>
          </p:cNvPr>
          <p:cNvSpPr>
            <a:spLocks noGrp="1"/>
          </p:cNvSpPr>
          <p:nvPr>
            <p:ph type="dt" sz="half" idx="10"/>
          </p:nvPr>
        </p:nvSpPr>
        <p:spPr/>
        <p:txBody>
          <a:bodyPr/>
          <a:lstStyle/>
          <a:p>
            <a:fld id="{7D808355-9BC7-4EE9-B5B1-87184994E9A3}" type="datetimeFigureOut">
              <a:rPr lang="ru-RU" smtClean="0"/>
              <a:t>24.05.2023</a:t>
            </a:fld>
            <a:endParaRPr lang="ru-RU"/>
          </a:p>
        </p:txBody>
      </p:sp>
      <p:sp>
        <p:nvSpPr>
          <p:cNvPr id="6" name="Нижний колонтитул 5">
            <a:extLst>
              <a:ext uri="{FF2B5EF4-FFF2-40B4-BE49-F238E27FC236}">
                <a16:creationId xmlns:a16="http://schemas.microsoft.com/office/drawing/2014/main" id="{0FAF0787-AEDE-4003-8982-2AA7335957F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5A73F0F-523D-4A27-8124-F5F5BB399B06}"/>
              </a:ext>
            </a:extLst>
          </p:cNvPr>
          <p:cNvSpPr>
            <a:spLocks noGrp="1"/>
          </p:cNvSpPr>
          <p:nvPr>
            <p:ph type="sldNum" sz="quarter" idx="12"/>
          </p:nvPr>
        </p:nvSpPr>
        <p:spPr/>
        <p:txBody>
          <a:bodyPr/>
          <a:lstStyle/>
          <a:p>
            <a:fld id="{F90828F5-A7D3-4CF9-A657-8D52D198686F}" type="slidenum">
              <a:rPr lang="ru-RU" smtClean="0"/>
              <a:t>‹#›</a:t>
            </a:fld>
            <a:endParaRPr lang="ru-RU"/>
          </a:p>
        </p:txBody>
      </p:sp>
    </p:spTree>
    <p:extLst>
      <p:ext uri="{BB962C8B-B14F-4D97-AF65-F5344CB8AC3E}">
        <p14:creationId xmlns:p14="http://schemas.microsoft.com/office/powerpoint/2010/main" val="2275681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44DBA2-DBF7-4C87-ADFA-A0A553B241B0}"/>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9ACB9C41-D4A3-412F-811A-5A9556B2A3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2CA5AE5B-22BA-4BA9-86A1-EFF6D38E0961}"/>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1F267BF1-12AD-4D85-BAEF-1954E76550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34432D37-CDAA-4AB7-B4FC-3948D0D2C104}"/>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0A7317CD-A1B0-4564-918A-39166CFA4368}"/>
              </a:ext>
            </a:extLst>
          </p:cNvPr>
          <p:cNvSpPr>
            <a:spLocks noGrp="1"/>
          </p:cNvSpPr>
          <p:nvPr>
            <p:ph type="dt" sz="half" idx="10"/>
          </p:nvPr>
        </p:nvSpPr>
        <p:spPr/>
        <p:txBody>
          <a:bodyPr/>
          <a:lstStyle/>
          <a:p>
            <a:fld id="{7D808355-9BC7-4EE9-B5B1-87184994E9A3}" type="datetimeFigureOut">
              <a:rPr lang="ru-RU" smtClean="0"/>
              <a:t>24.05.2023</a:t>
            </a:fld>
            <a:endParaRPr lang="ru-RU"/>
          </a:p>
        </p:txBody>
      </p:sp>
      <p:sp>
        <p:nvSpPr>
          <p:cNvPr id="8" name="Нижний колонтитул 7">
            <a:extLst>
              <a:ext uri="{FF2B5EF4-FFF2-40B4-BE49-F238E27FC236}">
                <a16:creationId xmlns:a16="http://schemas.microsoft.com/office/drawing/2014/main" id="{C6329560-4CF8-4526-9FC1-1213F9A17253}"/>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478E17C3-45A5-438E-B991-9B2DE80BF90F}"/>
              </a:ext>
            </a:extLst>
          </p:cNvPr>
          <p:cNvSpPr>
            <a:spLocks noGrp="1"/>
          </p:cNvSpPr>
          <p:nvPr>
            <p:ph type="sldNum" sz="quarter" idx="12"/>
          </p:nvPr>
        </p:nvSpPr>
        <p:spPr/>
        <p:txBody>
          <a:bodyPr/>
          <a:lstStyle/>
          <a:p>
            <a:fld id="{F90828F5-A7D3-4CF9-A657-8D52D198686F}" type="slidenum">
              <a:rPr lang="ru-RU" smtClean="0"/>
              <a:t>‹#›</a:t>
            </a:fld>
            <a:endParaRPr lang="ru-RU"/>
          </a:p>
        </p:txBody>
      </p:sp>
    </p:spTree>
    <p:extLst>
      <p:ext uri="{BB962C8B-B14F-4D97-AF65-F5344CB8AC3E}">
        <p14:creationId xmlns:p14="http://schemas.microsoft.com/office/powerpoint/2010/main" val="1939746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1FE937-8A06-4876-BD52-F56BFE3BD94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BCBC2ED6-831D-4AF7-BE45-43869C11370F}"/>
              </a:ext>
            </a:extLst>
          </p:cNvPr>
          <p:cNvSpPr>
            <a:spLocks noGrp="1"/>
          </p:cNvSpPr>
          <p:nvPr>
            <p:ph type="dt" sz="half" idx="10"/>
          </p:nvPr>
        </p:nvSpPr>
        <p:spPr/>
        <p:txBody>
          <a:bodyPr/>
          <a:lstStyle/>
          <a:p>
            <a:fld id="{7D808355-9BC7-4EE9-B5B1-87184994E9A3}" type="datetimeFigureOut">
              <a:rPr lang="ru-RU" smtClean="0"/>
              <a:t>24.05.2023</a:t>
            </a:fld>
            <a:endParaRPr lang="ru-RU"/>
          </a:p>
        </p:txBody>
      </p:sp>
      <p:sp>
        <p:nvSpPr>
          <p:cNvPr id="4" name="Нижний колонтитул 3">
            <a:extLst>
              <a:ext uri="{FF2B5EF4-FFF2-40B4-BE49-F238E27FC236}">
                <a16:creationId xmlns:a16="http://schemas.microsoft.com/office/drawing/2014/main" id="{EE9DF448-4C80-4B29-BAA8-E0F9625D67B0}"/>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64879465-F67C-4316-BDD5-857E24B6AA4B}"/>
              </a:ext>
            </a:extLst>
          </p:cNvPr>
          <p:cNvSpPr>
            <a:spLocks noGrp="1"/>
          </p:cNvSpPr>
          <p:nvPr>
            <p:ph type="sldNum" sz="quarter" idx="12"/>
          </p:nvPr>
        </p:nvSpPr>
        <p:spPr/>
        <p:txBody>
          <a:bodyPr/>
          <a:lstStyle/>
          <a:p>
            <a:fld id="{F90828F5-A7D3-4CF9-A657-8D52D198686F}" type="slidenum">
              <a:rPr lang="ru-RU" smtClean="0"/>
              <a:t>‹#›</a:t>
            </a:fld>
            <a:endParaRPr lang="ru-RU"/>
          </a:p>
        </p:txBody>
      </p:sp>
    </p:spTree>
    <p:extLst>
      <p:ext uri="{BB962C8B-B14F-4D97-AF65-F5344CB8AC3E}">
        <p14:creationId xmlns:p14="http://schemas.microsoft.com/office/powerpoint/2010/main" val="1639150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919AC8E-1F3D-4B94-BFFC-CD2FBBBA2459}"/>
              </a:ext>
            </a:extLst>
          </p:cNvPr>
          <p:cNvSpPr>
            <a:spLocks noGrp="1"/>
          </p:cNvSpPr>
          <p:nvPr>
            <p:ph type="dt" sz="half" idx="10"/>
          </p:nvPr>
        </p:nvSpPr>
        <p:spPr/>
        <p:txBody>
          <a:bodyPr/>
          <a:lstStyle/>
          <a:p>
            <a:fld id="{7D808355-9BC7-4EE9-B5B1-87184994E9A3}" type="datetimeFigureOut">
              <a:rPr lang="ru-RU" smtClean="0"/>
              <a:t>24.05.2023</a:t>
            </a:fld>
            <a:endParaRPr lang="ru-RU"/>
          </a:p>
        </p:txBody>
      </p:sp>
      <p:sp>
        <p:nvSpPr>
          <p:cNvPr id="3" name="Нижний колонтитул 2">
            <a:extLst>
              <a:ext uri="{FF2B5EF4-FFF2-40B4-BE49-F238E27FC236}">
                <a16:creationId xmlns:a16="http://schemas.microsoft.com/office/drawing/2014/main" id="{67E3D9F5-8FD5-47A3-A366-ED27CCCFC978}"/>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9F06A929-8B41-4ECD-A3D9-FD55F88F824D}"/>
              </a:ext>
            </a:extLst>
          </p:cNvPr>
          <p:cNvSpPr>
            <a:spLocks noGrp="1"/>
          </p:cNvSpPr>
          <p:nvPr>
            <p:ph type="sldNum" sz="quarter" idx="12"/>
          </p:nvPr>
        </p:nvSpPr>
        <p:spPr/>
        <p:txBody>
          <a:bodyPr/>
          <a:lstStyle/>
          <a:p>
            <a:fld id="{F90828F5-A7D3-4CF9-A657-8D52D198686F}" type="slidenum">
              <a:rPr lang="ru-RU" smtClean="0"/>
              <a:t>‹#›</a:t>
            </a:fld>
            <a:endParaRPr lang="ru-RU"/>
          </a:p>
        </p:txBody>
      </p:sp>
    </p:spTree>
    <p:extLst>
      <p:ext uri="{BB962C8B-B14F-4D97-AF65-F5344CB8AC3E}">
        <p14:creationId xmlns:p14="http://schemas.microsoft.com/office/powerpoint/2010/main" val="3000302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AAC7F1-5439-466B-9C0A-FA944589F33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A481CB48-1F9A-430C-B495-91D493404A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CED203D6-8A3B-4A4B-941C-720E4FAEF4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345539D-0C8D-4738-B194-D00465A9A13C}"/>
              </a:ext>
            </a:extLst>
          </p:cNvPr>
          <p:cNvSpPr>
            <a:spLocks noGrp="1"/>
          </p:cNvSpPr>
          <p:nvPr>
            <p:ph type="dt" sz="half" idx="10"/>
          </p:nvPr>
        </p:nvSpPr>
        <p:spPr/>
        <p:txBody>
          <a:bodyPr/>
          <a:lstStyle/>
          <a:p>
            <a:fld id="{7D808355-9BC7-4EE9-B5B1-87184994E9A3}" type="datetimeFigureOut">
              <a:rPr lang="ru-RU" smtClean="0"/>
              <a:t>24.05.2023</a:t>
            </a:fld>
            <a:endParaRPr lang="ru-RU"/>
          </a:p>
        </p:txBody>
      </p:sp>
      <p:sp>
        <p:nvSpPr>
          <p:cNvPr id="6" name="Нижний колонтитул 5">
            <a:extLst>
              <a:ext uri="{FF2B5EF4-FFF2-40B4-BE49-F238E27FC236}">
                <a16:creationId xmlns:a16="http://schemas.microsoft.com/office/drawing/2014/main" id="{071AB62C-8D06-4E38-B583-C8FC5944F4F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AC27635-D1E9-4F81-869B-C0AAF60389B8}"/>
              </a:ext>
            </a:extLst>
          </p:cNvPr>
          <p:cNvSpPr>
            <a:spLocks noGrp="1"/>
          </p:cNvSpPr>
          <p:nvPr>
            <p:ph type="sldNum" sz="quarter" idx="12"/>
          </p:nvPr>
        </p:nvSpPr>
        <p:spPr/>
        <p:txBody>
          <a:bodyPr/>
          <a:lstStyle/>
          <a:p>
            <a:fld id="{F90828F5-A7D3-4CF9-A657-8D52D198686F}" type="slidenum">
              <a:rPr lang="ru-RU" smtClean="0"/>
              <a:t>‹#›</a:t>
            </a:fld>
            <a:endParaRPr lang="ru-RU"/>
          </a:p>
        </p:txBody>
      </p:sp>
    </p:spTree>
    <p:extLst>
      <p:ext uri="{BB962C8B-B14F-4D97-AF65-F5344CB8AC3E}">
        <p14:creationId xmlns:p14="http://schemas.microsoft.com/office/powerpoint/2010/main" val="2266913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AFCBAD-FD34-4991-98DF-1F12687C86C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C6CA1158-8974-4B4D-9748-0A18A2D8E9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D017CFD8-1101-4778-875A-F9226B5ECC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7903F75-67B1-49CC-BA78-065A2985BA7B}"/>
              </a:ext>
            </a:extLst>
          </p:cNvPr>
          <p:cNvSpPr>
            <a:spLocks noGrp="1"/>
          </p:cNvSpPr>
          <p:nvPr>
            <p:ph type="dt" sz="half" idx="10"/>
          </p:nvPr>
        </p:nvSpPr>
        <p:spPr/>
        <p:txBody>
          <a:bodyPr/>
          <a:lstStyle/>
          <a:p>
            <a:fld id="{7D808355-9BC7-4EE9-B5B1-87184994E9A3}" type="datetimeFigureOut">
              <a:rPr lang="ru-RU" smtClean="0"/>
              <a:t>24.05.2023</a:t>
            </a:fld>
            <a:endParaRPr lang="ru-RU"/>
          </a:p>
        </p:txBody>
      </p:sp>
      <p:sp>
        <p:nvSpPr>
          <p:cNvPr id="6" name="Нижний колонтитул 5">
            <a:extLst>
              <a:ext uri="{FF2B5EF4-FFF2-40B4-BE49-F238E27FC236}">
                <a16:creationId xmlns:a16="http://schemas.microsoft.com/office/drawing/2014/main" id="{38EC90CC-9D0B-4D29-9C68-6EF4EB3E6E6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4107CE1-E1AB-4870-823C-05F95AE65974}"/>
              </a:ext>
            </a:extLst>
          </p:cNvPr>
          <p:cNvSpPr>
            <a:spLocks noGrp="1"/>
          </p:cNvSpPr>
          <p:nvPr>
            <p:ph type="sldNum" sz="quarter" idx="12"/>
          </p:nvPr>
        </p:nvSpPr>
        <p:spPr/>
        <p:txBody>
          <a:bodyPr/>
          <a:lstStyle/>
          <a:p>
            <a:fld id="{F90828F5-A7D3-4CF9-A657-8D52D198686F}" type="slidenum">
              <a:rPr lang="ru-RU" smtClean="0"/>
              <a:t>‹#›</a:t>
            </a:fld>
            <a:endParaRPr lang="ru-RU"/>
          </a:p>
        </p:txBody>
      </p:sp>
    </p:spTree>
    <p:extLst>
      <p:ext uri="{BB962C8B-B14F-4D97-AF65-F5344CB8AC3E}">
        <p14:creationId xmlns:p14="http://schemas.microsoft.com/office/powerpoint/2010/main" val="2414378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6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5945D2-1387-4C6E-8E83-CC58A9E422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CC5A4B3D-4001-4B1B-BD98-77DD6D1F17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9BC70EB-487D-459C-A6F4-42BAB219EF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808355-9BC7-4EE9-B5B1-87184994E9A3}" type="datetimeFigureOut">
              <a:rPr lang="ru-RU" smtClean="0"/>
              <a:t>24.05.2023</a:t>
            </a:fld>
            <a:endParaRPr lang="ru-RU"/>
          </a:p>
        </p:txBody>
      </p:sp>
      <p:sp>
        <p:nvSpPr>
          <p:cNvPr id="5" name="Нижний колонтитул 4">
            <a:extLst>
              <a:ext uri="{FF2B5EF4-FFF2-40B4-BE49-F238E27FC236}">
                <a16:creationId xmlns:a16="http://schemas.microsoft.com/office/drawing/2014/main" id="{882095DE-9137-408A-B940-2FAFB4E29D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0C7487C4-2BCB-4876-9EB9-D42BCB30FE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828F5-A7D3-4CF9-A657-8D52D198686F}" type="slidenum">
              <a:rPr lang="ru-RU" smtClean="0"/>
              <a:t>‹#›</a:t>
            </a:fld>
            <a:endParaRPr lang="ru-RU"/>
          </a:p>
        </p:txBody>
      </p:sp>
    </p:spTree>
    <p:extLst>
      <p:ext uri="{BB962C8B-B14F-4D97-AF65-F5344CB8AC3E}">
        <p14:creationId xmlns:p14="http://schemas.microsoft.com/office/powerpoint/2010/main" val="4271089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a-ipk@yandex.r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1040;&#1058;&#1058;&#1045;&#1057;&#1058;&#1040;&#1062;&#1048;&#1071;.pdf"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mailto:ca@ipk-tula.ru"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C4194B-EA23-4F06-9CFB-C9627FD35C1A}"/>
              </a:ext>
            </a:extLst>
          </p:cNvPr>
          <p:cNvSpPr txBox="1"/>
          <p:nvPr/>
        </p:nvSpPr>
        <p:spPr>
          <a:xfrm>
            <a:off x="1358420" y="423746"/>
            <a:ext cx="9475158" cy="523220"/>
          </a:xfrm>
          <a:prstGeom prst="rect">
            <a:avLst/>
          </a:prstGeom>
          <a:noFill/>
        </p:spPr>
        <p:txBody>
          <a:bodyPr wrap="none" rtlCol="0">
            <a:spAutoFit/>
          </a:bodyPr>
          <a:lstStyle/>
          <a:p>
            <a:pPr algn="ctr"/>
            <a:r>
              <a:rPr lang="ru-RU" sz="2800" b="1" dirty="0"/>
              <a:t>Районное методическое объединение учителей-логопедов</a:t>
            </a:r>
          </a:p>
        </p:txBody>
      </p:sp>
      <p:sp>
        <p:nvSpPr>
          <p:cNvPr id="5" name="TextBox 4">
            <a:extLst>
              <a:ext uri="{FF2B5EF4-FFF2-40B4-BE49-F238E27FC236}">
                <a16:creationId xmlns:a16="http://schemas.microsoft.com/office/drawing/2014/main" id="{9AD180FE-06E8-4CF7-ADAA-516ABC0D3EC5}"/>
              </a:ext>
            </a:extLst>
          </p:cNvPr>
          <p:cNvSpPr txBox="1"/>
          <p:nvPr/>
        </p:nvSpPr>
        <p:spPr>
          <a:xfrm>
            <a:off x="1744835" y="2628781"/>
            <a:ext cx="9547871" cy="707886"/>
          </a:xfrm>
          <a:prstGeom prst="rect">
            <a:avLst/>
          </a:prstGeom>
          <a:noFill/>
        </p:spPr>
        <p:txBody>
          <a:bodyPr wrap="none" rtlCol="0">
            <a:spAutoFit/>
          </a:bodyPr>
          <a:lstStyle/>
          <a:p>
            <a:pPr algn="ctr"/>
            <a:r>
              <a:rPr lang="ru-RU" sz="4000" b="1" dirty="0">
                <a:solidFill>
                  <a:srgbClr val="7030A0"/>
                </a:solidFill>
              </a:rPr>
              <a:t>Алгоритм аттестации учителей-логопедов</a:t>
            </a:r>
          </a:p>
        </p:txBody>
      </p:sp>
      <p:sp>
        <p:nvSpPr>
          <p:cNvPr id="6" name="TextBox 5">
            <a:extLst>
              <a:ext uri="{FF2B5EF4-FFF2-40B4-BE49-F238E27FC236}">
                <a16:creationId xmlns:a16="http://schemas.microsoft.com/office/drawing/2014/main" id="{6EDD1505-D97F-4C32-A578-EE0B027A8F7D}"/>
              </a:ext>
            </a:extLst>
          </p:cNvPr>
          <p:cNvSpPr txBox="1"/>
          <p:nvPr/>
        </p:nvSpPr>
        <p:spPr>
          <a:xfrm>
            <a:off x="7805854" y="4527395"/>
            <a:ext cx="3486852" cy="923330"/>
          </a:xfrm>
          <a:prstGeom prst="rect">
            <a:avLst/>
          </a:prstGeom>
          <a:noFill/>
        </p:spPr>
        <p:txBody>
          <a:bodyPr wrap="none" rtlCol="0">
            <a:spAutoFit/>
          </a:bodyPr>
          <a:lstStyle/>
          <a:p>
            <a:pPr algn="r"/>
            <a:r>
              <a:rPr lang="ru-RU" dirty="0"/>
              <a:t>Подготовила: руководитель РМО </a:t>
            </a:r>
          </a:p>
          <a:p>
            <a:pPr algn="r"/>
            <a:r>
              <a:rPr lang="ru-RU" dirty="0"/>
              <a:t>учителей-логопедов </a:t>
            </a:r>
          </a:p>
          <a:p>
            <a:pPr algn="r"/>
            <a:r>
              <a:rPr lang="ru-RU" dirty="0" err="1"/>
              <a:t>Мызникова</a:t>
            </a:r>
            <a:r>
              <a:rPr lang="ru-RU" dirty="0"/>
              <a:t> Л.А.</a:t>
            </a:r>
          </a:p>
        </p:txBody>
      </p:sp>
      <p:sp>
        <p:nvSpPr>
          <p:cNvPr id="7" name="TextBox 6">
            <a:extLst>
              <a:ext uri="{FF2B5EF4-FFF2-40B4-BE49-F238E27FC236}">
                <a16:creationId xmlns:a16="http://schemas.microsoft.com/office/drawing/2014/main" id="{5D5B2FB3-86EB-4578-9897-F1E9F6D0CBCB}"/>
              </a:ext>
            </a:extLst>
          </p:cNvPr>
          <p:cNvSpPr txBox="1"/>
          <p:nvPr/>
        </p:nvSpPr>
        <p:spPr>
          <a:xfrm>
            <a:off x="5255064" y="6434254"/>
            <a:ext cx="1681871" cy="369332"/>
          </a:xfrm>
          <a:prstGeom prst="rect">
            <a:avLst/>
          </a:prstGeom>
          <a:noFill/>
        </p:spPr>
        <p:txBody>
          <a:bodyPr wrap="none" rtlCol="0">
            <a:spAutoFit/>
          </a:bodyPr>
          <a:lstStyle/>
          <a:p>
            <a:pPr algn="ctr"/>
            <a:r>
              <a:rPr lang="ru-RU" dirty="0"/>
              <a:t>Киреевск, 2023</a:t>
            </a:r>
          </a:p>
        </p:txBody>
      </p:sp>
      <p:sp>
        <p:nvSpPr>
          <p:cNvPr id="2" name="Прямоугольник 1">
            <a:extLst>
              <a:ext uri="{FF2B5EF4-FFF2-40B4-BE49-F238E27FC236}">
                <a16:creationId xmlns:a16="http://schemas.microsoft.com/office/drawing/2014/main" id="{6EC75ACF-0758-48A5-AC11-0BD8544FC7F2}"/>
              </a:ext>
            </a:extLst>
          </p:cNvPr>
          <p:cNvSpPr/>
          <p:nvPr/>
        </p:nvSpPr>
        <p:spPr>
          <a:xfrm>
            <a:off x="223024" y="4472178"/>
            <a:ext cx="6295746" cy="1646605"/>
          </a:xfrm>
          <a:prstGeom prst="rect">
            <a:avLst/>
          </a:prstGeom>
        </p:spPr>
        <p:txBody>
          <a:bodyPr wrap="square">
            <a:spAutoFit/>
          </a:bodyPr>
          <a:lstStyle/>
          <a:p>
            <a:pPr indent="450215" algn="ctr">
              <a:spcAft>
                <a:spcPts val="0"/>
              </a:spcAft>
            </a:pPr>
            <a:r>
              <a:rPr lang="ru-RU" dirty="0">
                <a:solidFill>
                  <a:srgbClr val="000000"/>
                </a:solidFill>
                <a:latin typeface="Times New Roman" panose="02020603050405020304" pitchFamily="18" charset="0"/>
                <a:ea typeface="Arial Unicode MS"/>
                <a:cs typeface="Arial Unicode MS"/>
              </a:rPr>
              <a:t>Задать интересующий вас вопрос по аттестации педагогических работников вы можете </a:t>
            </a:r>
          </a:p>
          <a:p>
            <a:pPr indent="450215" algn="ctr">
              <a:spcAft>
                <a:spcPts val="0"/>
              </a:spcAft>
            </a:pPr>
            <a:r>
              <a:rPr lang="ru-RU" dirty="0">
                <a:solidFill>
                  <a:srgbClr val="000000"/>
                </a:solidFill>
                <a:latin typeface="Times New Roman" panose="02020603050405020304" pitchFamily="18" charset="0"/>
                <a:ea typeface="Arial Unicode MS"/>
                <a:cs typeface="Arial Unicode MS"/>
              </a:rPr>
              <a:t>по телефону </a:t>
            </a:r>
            <a:r>
              <a:rPr lang="ru-RU" b="1" dirty="0">
                <a:solidFill>
                  <a:srgbClr val="000000"/>
                </a:solidFill>
                <a:latin typeface="Times New Roman" panose="02020603050405020304" pitchFamily="18" charset="0"/>
                <a:ea typeface="Arial Unicode MS"/>
                <a:cs typeface="Arial Unicode MS"/>
              </a:rPr>
              <a:t>8 (4872) 56-51-02</a:t>
            </a:r>
            <a:r>
              <a:rPr lang="ru-RU" dirty="0">
                <a:solidFill>
                  <a:srgbClr val="000000"/>
                </a:solidFill>
                <a:latin typeface="Times New Roman" panose="02020603050405020304" pitchFamily="18" charset="0"/>
                <a:ea typeface="Arial Unicode MS"/>
                <a:cs typeface="Arial Unicode MS"/>
              </a:rPr>
              <a:t> </a:t>
            </a:r>
          </a:p>
          <a:p>
            <a:pPr indent="450215" algn="ctr">
              <a:spcAft>
                <a:spcPts val="0"/>
              </a:spcAft>
            </a:pPr>
            <a:r>
              <a:rPr lang="ru-RU" dirty="0">
                <a:solidFill>
                  <a:srgbClr val="000000"/>
                </a:solidFill>
                <a:latin typeface="Times New Roman" panose="02020603050405020304" pitchFamily="18" charset="0"/>
                <a:ea typeface="Arial Unicode MS"/>
                <a:cs typeface="Arial Unicode MS"/>
              </a:rPr>
              <a:t>или по электронной почте</a:t>
            </a:r>
            <a:r>
              <a:rPr lang="ru-RU" b="1" dirty="0">
                <a:solidFill>
                  <a:srgbClr val="000000"/>
                </a:solidFill>
                <a:latin typeface="Times New Roman" panose="02020603050405020304" pitchFamily="18" charset="0"/>
                <a:ea typeface="Arial Unicode MS"/>
                <a:cs typeface="Arial Unicode MS"/>
              </a:rPr>
              <a:t> </a:t>
            </a:r>
          </a:p>
          <a:p>
            <a:pPr indent="450215" algn="ctr">
              <a:spcAft>
                <a:spcPts val="0"/>
              </a:spcAft>
            </a:pPr>
            <a:r>
              <a:rPr lang="ru-RU" b="1" u="sng" dirty="0" err="1">
                <a:solidFill>
                  <a:srgbClr val="000000"/>
                </a:solidFill>
                <a:latin typeface="Times New Roman" panose="02020603050405020304" pitchFamily="18" charset="0"/>
                <a:ea typeface="Arial Unicode MS"/>
                <a:cs typeface="Arial Unicode MS"/>
                <a:hlinkClick r:id="rId2"/>
              </a:rPr>
              <a:t>ca-ipk</a:t>
            </a:r>
            <a:r>
              <a:rPr lang="ru-RU" b="1" u="sng" dirty="0">
                <a:solidFill>
                  <a:srgbClr val="000000"/>
                </a:solidFill>
                <a:latin typeface="Times New Roman" panose="02020603050405020304" pitchFamily="18" charset="0"/>
                <a:ea typeface="Arial Unicode MS"/>
                <a:cs typeface="Arial Unicode MS"/>
                <a:hlinkClick r:id="rId2"/>
              </a:rPr>
              <a:t>@</a:t>
            </a:r>
            <a:r>
              <a:rPr lang="en-US" b="1" u="sng" dirty="0" err="1">
                <a:solidFill>
                  <a:srgbClr val="000000"/>
                </a:solidFill>
                <a:latin typeface="Times New Roman" panose="02020603050405020304" pitchFamily="18" charset="0"/>
                <a:ea typeface="Arial Unicode MS"/>
                <a:cs typeface="Arial Unicode MS"/>
                <a:hlinkClick r:id="rId2"/>
              </a:rPr>
              <a:t>yandex</a:t>
            </a:r>
            <a:r>
              <a:rPr lang="ru-RU" b="1" u="sng" dirty="0">
                <a:solidFill>
                  <a:srgbClr val="000000"/>
                </a:solidFill>
                <a:latin typeface="Times New Roman" panose="02020603050405020304" pitchFamily="18" charset="0"/>
                <a:ea typeface="Arial Unicode MS"/>
                <a:cs typeface="Arial Unicode MS"/>
                <a:hlinkClick r:id="rId2"/>
              </a:rPr>
              <a:t>.</a:t>
            </a:r>
            <a:r>
              <a:rPr lang="ru-RU" b="1" u="sng" dirty="0" err="1">
                <a:solidFill>
                  <a:srgbClr val="000000"/>
                </a:solidFill>
                <a:latin typeface="Times New Roman" panose="02020603050405020304" pitchFamily="18" charset="0"/>
                <a:ea typeface="Arial Unicode MS"/>
                <a:cs typeface="Arial Unicode MS"/>
                <a:hlinkClick r:id="rId2"/>
              </a:rPr>
              <a:t>ru</a:t>
            </a:r>
            <a:r>
              <a:rPr lang="ru-RU" sz="1100" dirty="0">
                <a:solidFill>
                  <a:srgbClr val="000000"/>
                </a:solidFill>
                <a:latin typeface="Times New Roman" panose="02020603050405020304" pitchFamily="18" charset="0"/>
                <a:ea typeface="Arial Unicode MS"/>
                <a:cs typeface="Arial Unicode MS"/>
              </a:rPr>
              <a:t>        </a:t>
            </a:r>
            <a:endParaRPr lang="ru-RU" sz="1600" dirty="0">
              <a:solidFill>
                <a:srgbClr val="000000"/>
              </a:solidFill>
              <a:latin typeface="Arial Unicode MS"/>
              <a:ea typeface="Arial Unicode MS"/>
              <a:cs typeface="Arial Unicode MS"/>
            </a:endParaRPr>
          </a:p>
          <a:p>
            <a:pPr indent="450215" algn="ctr">
              <a:spcAft>
                <a:spcPts val="0"/>
              </a:spcAft>
            </a:pPr>
            <a:r>
              <a:rPr lang="ru-RU" sz="1100" dirty="0">
                <a:solidFill>
                  <a:srgbClr val="000000"/>
                </a:solidFill>
                <a:latin typeface="Times New Roman" panose="02020603050405020304" pitchFamily="18" charset="0"/>
                <a:ea typeface="Arial Unicode MS"/>
                <a:cs typeface="Arial Unicode MS"/>
              </a:rPr>
              <a:t> </a:t>
            </a:r>
            <a:endParaRPr lang="ru-RU" sz="1600" dirty="0">
              <a:solidFill>
                <a:srgbClr val="000000"/>
              </a:solidFill>
              <a:effectLst/>
              <a:latin typeface="Arial Unicode MS"/>
              <a:ea typeface="Arial Unicode MS"/>
              <a:cs typeface="Arial Unicode MS"/>
            </a:endParaRPr>
          </a:p>
        </p:txBody>
      </p:sp>
    </p:spTree>
    <p:extLst>
      <p:ext uri="{BB962C8B-B14F-4D97-AF65-F5344CB8AC3E}">
        <p14:creationId xmlns:p14="http://schemas.microsoft.com/office/powerpoint/2010/main" val="3966584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667785-E886-4869-B109-3ED4839AFFFA}"/>
              </a:ext>
            </a:extLst>
          </p:cNvPr>
          <p:cNvSpPr txBox="1"/>
          <p:nvPr/>
        </p:nvSpPr>
        <p:spPr>
          <a:xfrm>
            <a:off x="4015206" y="0"/>
            <a:ext cx="4161588" cy="369332"/>
          </a:xfrm>
          <a:prstGeom prst="rect">
            <a:avLst/>
          </a:prstGeom>
          <a:noFill/>
        </p:spPr>
        <p:txBody>
          <a:bodyPr wrap="none" rtlCol="0">
            <a:spAutoFit/>
          </a:bodyPr>
          <a:lstStyle/>
          <a:p>
            <a:r>
              <a:rPr lang="ru-RU" b="1" dirty="0">
                <a:solidFill>
                  <a:srgbClr val="7030A0"/>
                </a:solidFill>
              </a:rPr>
              <a:t>План анализа логопедического занятия</a:t>
            </a:r>
          </a:p>
        </p:txBody>
      </p:sp>
      <p:sp>
        <p:nvSpPr>
          <p:cNvPr id="3" name="Прямоугольник 2">
            <a:extLst>
              <a:ext uri="{FF2B5EF4-FFF2-40B4-BE49-F238E27FC236}">
                <a16:creationId xmlns:a16="http://schemas.microsoft.com/office/drawing/2014/main" id="{F2F82D8C-6719-437D-A9E9-2C4A7F9332E1}"/>
              </a:ext>
            </a:extLst>
          </p:cNvPr>
          <p:cNvSpPr/>
          <p:nvPr/>
        </p:nvSpPr>
        <p:spPr>
          <a:xfrm>
            <a:off x="96643" y="348371"/>
            <a:ext cx="12095357" cy="6636945"/>
          </a:xfrm>
          <a:prstGeom prst="rect">
            <a:avLst/>
          </a:prstGeom>
        </p:spPr>
        <p:txBody>
          <a:bodyPr wrap="square">
            <a:spAutoFit/>
          </a:bodyPr>
          <a:lstStyle/>
          <a:p>
            <a:pPr>
              <a:lnSpc>
                <a:spcPct val="107000"/>
              </a:lnSpc>
              <a:spcAft>
                <a:spcPts val="800"/>
              </a:spcAft>
            </a:pPr>
            <a:r>
              <a:rPr lang="ru-RU" sz="1400"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1. Место данного занятия в системе занятий по теме</a:t>
            </a:r>
            <a:br>
              <a:rPr lang="ru-RU" sz="1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br>
            <a:r>
              <a:rPr lang="ru-RU" sz="1400"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2. Место данной темы в общей системе логопедической работы</a:t>
            </a:r>
            <a:br>
              <a:rPr lang="ru-RU" sz="1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br>
            <a:r>
              <a:rPr lang="ru-RU" sz="1400"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3. Подготовленность данного занятия предыдущим обучением и связь с последующим</a:t>
            </a:r>
            <a:r>
              <a:rPr lang="ru-RU" sz="1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(единство коррекционно-развивающей, образовательной и воспитательной задач; способы постановки и доведения до детей (ребенка).</a:t>
            </a:r>
            <a:br>
              <a:rPr lang="ru-RU" sz="1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br>
            <a:r>
              <a:rPr lang="ru-RU" sz="1400"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4. Анализ структуры и организации занятия</a:t>
            </a:r>
            <a:r>
              <a:rPr lang="ru-RU" sz="1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(соответствие теме, цели, задачам; основные этапы, их логопедическая последовательность и взаимосвязь; четкость перехода от одного этапа к другому;  целесообразность распределения времени между этапами занятия; наличие плана занятия и организация его выполнения логопедом; продолжительность занятия и его этапов; соответствие фактического хода занятия запланированному;  отступления от конспекта, их причины)соответствие учебного материала программе, перспективному плану работы, речевым и возрастным особенностям ребенка (группы детей); адекватность выбора речевого материала задачам занятия;</a:t>
            </a:r>
            <a:br>
              <a:rPr lang="ru-RU" sz="1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br>
            <a:r>
              <a:rPr lang="ru-RU" sz="1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методы и приемы, используемые на отдельных этапах, их соответствие целям занятия; реализация дидактических принципов обучения; эффективность использования наглядных пособий, дидактического раздаточного материала и ТСО; степень усвоения нового материала; подведение итогов занятия и деятельности детей (ребенка)своевременное и качественное проведение физкультурных пауз; посильность речевого и дидактического материала; разнообразие, взаимосвязь, обоснованность выбора методов и приемов обучения;  соответствие использованных методов и приемов возможностям детей (ребенка); включение заданий с опорой на несколько анализаторов;  индивидуальная работа со слабоуспевающими детьми; доступность и четкость инструкций, эффективность помощи логопеда; упражнения на развитие общей и тонкой моторики)активность детей (ребенка) в процессе занятия;  устойчивость внимания в начале занятия и на основных этапах; особенности речевой и неречевой деятельности детей (ребенка); формирование у детей (ребенка) </a:t>
            </a:r>
            <a:r>
              <a:rPr lang="ru-RU" sz="1400" dirty="0" err="1">
                <a:solidFill>
                  <a:srgbClr val="000000"/>
                </a:solidFill>
                <a:latin typeface="Verdana" panose="020B0604030504040204" pitchFamily="34" charset="0"/>
                <a:ea typeface="Times New Roman" panose="02020603050405020304" pitchFamily="18" charset="0"/>
                <a:cs typeface="Times New Roman" panose="02020603050405020304" pitchFamily="18" charset="0"/>
              </a:rPr>
              <a:t>общеучебных</a:t>
            </a:r>
            <a:r>
              <a:rPr lang="ru-RU" sz="1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и специальных умений и навыков; степень сформированности структуры деятельности; выполнение единых требований; качество выполнения заданий детьми (ребенком); умение детей (ребенка) применять знания в различных ситуациях; степень овладения практическими навыками)</a:t>
            </a:r>
            <a:br>
              <a:rPr lang="ru-RU" sz="1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br>
            <a:r>
              <a:rPr lang="ru-RU" sz="1400"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5. Личность логопеда</a:t>
            </a:r>
            <a:r>
              <a:rPr lang="ru-RU" sz="1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(знание материала занятия; владение методами и  приемами работы на занятии; осуществление коррекционных приемов обучения; умение использовать методические пособия; речь логопеда (ясность, точность, выразительность, эмоциональность); соотношение речи логопеда и детей (ребенка); мастерство педагогического общения, действий логопеда; тенденции в речевом развитии и коррекции детей (ребенка); оценка занятия в соответствии с возможностями детей (ребенка); качество знаний, умений, навыков, полученных детьми (ребенком).</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400"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6. Элементы творчества, заслуживающие изучения и внедрения в практику работы других логопедов.</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4354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D0A85CE4-858F-4B76-9C27-82A1AAF6387F}"/>
              </a:ext>
            </a:extLst>
          </p:cNvPr>
          <p:cNvSpPr/>
          <p:nvPr/>
        </p:nvSpPr>
        <p:spPr>
          <a:xfrm>
            <a:off x="24466" y="0"/>
            <a:ext cx="12143068" cy="1569660"/>
          </a:xfrm>
          <a:prstGeom prst="rect">
            <a:avLst/>
          </a:prstGeom>
          <a:noFill/>
        </p:spPr>
        <p:txBody>
          <a:bodyPr wrap="none" lIns="91440" tIns="45720" rIns="91440" bIns="45720">
            <a:spAutoFit/>
          </a:bodyPr>
          <a:lstStyle/>
          <a:p>
            <a:pPr algn="ctr"/>
            <a:r>
              <a:rPr lang="ru-RU" sz="9600" b="1" cap="none" spc="0" dirty="0">
                <a:ln w="12700">
                  <a:solidFill>
                    <a:schemeClr val="tx2">
                      <a:lumMod val="75000"/>
                    </a:schemeClr>
                  </a:solidFill>
                  <a:prstDash val="solid"/>
                </a:ln>
                <a:solidFill>
                  <a:srgbClr val="92D050"/>
                </a:solidFill>
                <a:effectLst>
                  <a:outerShdw dist="38100" dir="2640000" algn="bl" rotWithShape="0">
                    <a:schemeClr val="tx2">
                      <a:lumMod val="75000"/>
                    </a:schemeClr>
                  </a:outerShdw>
                </a:effectLst>
              </a:rPr>
              <a:t>Спасибо за внимание!</a:t>
            </a:r>
          </a:p>
        </p:txBody>
      </p:sp>
      <p:pic>
        <p:nvPicPr>
          <p:cNvPr id="1028" name="Picture 4" descr="https://otkritkis.com/wp-content/uploads/2022/07/gwqul.gif">
            <a:extLst>
              <a:ext uri="{FF2B5EF4-FFF2-40B4-BE49-F238E27FC236}">
                <a16:creationId xmlns:a16="http://schemas.microsoft.com/office/drawing/2014/main" id="{9B9CF245-56B3-438A-B2BE-E0C80246113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74795" y="1753530"/>
            <a:ext cx="6642410" cy="4981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543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3E6E24-A332-4E3B-B956-3A5A199C3915}"/>
              </a:ext>
            </a:extLst>
          </p:cNvPr>
          <p:cNvSpPr txBox="1"/>
          <p:nvPr/>
        </p:nvSpPr>
        <p:spPr>
          <a:xfrm>
            <a:off x="3729615" y="674370"/>
            <a:ext cx="4732770" cy="830997"/>
          </a:xfrm>
          <a:prstGeom prst="rect">
            <a:avLst/>
          </a:prstGeom>
          <a:noFill/>
        </p:spPr>
        <p:txBody>
          <a:bodyPr wrap="none" rtlCol="0">
            <a:spAutoFit/>
          </a:bodyPr>
          <a:lstStyle/>
          <a:p>
            <a:r>
              <a:rPr lang="ru-RU" sz="4800" b="1" dirty="0"/>
              <a:t>Виды аттестации</a:t>
            </a:r>
          </a:p>
        </p:txBody>
      </p:sp>
      <p:sp>
        <p:nvSpPr>
          <p:cNvPr id="3" name="TextBox 2">
            <a:extLst>
              <a:ext uri="{FF2B5EF4-FFF2-40B4-BE49-F238E27FC236}">
                <a16:creationId xmlns:a16="http://schemas.microsoft.com/office/drawing/2014/main" id="{2B01BDE4-EC90-4A1B-8369-26F4DFA135E5}"/>
              </a:ext>
            </a:extLst>
          </p:cNvPr>
          <p:cNvSpPr txBox="1"/>
          <p:nvPr/>
        </p:nvSpPr>
        <p:spPr>
          <a:xfrm>
            <a:off x="948690" y="2125980"/>
            <a:ext cx="9094606" cy="4247317"/>
          </a:xfrm>
          <a:prstGeom prst="rect">
            <a:avLst/>
          </a:prstGeom>
          <a:noFill/>
        </p:spPr>
        <p:txBody>
          <a:bodyPr wrap="none" rtlCol="0">
            <a:spAutoFit/>
          </a:bodyPr>
          <a:lstStyle/>
          <a:p>
            <a:pPr marL="342900" indent="-342900">
              <a:buAutoNum type="arabicPeriod"/>
            </a:pPr>
            <a:r>
              <a:rPr lang="ru-RU" sz="5400" dirty="0"/>
              <a:t> Аттестация на соответствие </a:t>
            </a:r>
          </a:p>
          <a:p>
            <a:r>
              <a:rPr lang="ru-RU" sz="5400" dirty="0"/>
              <a:t>    занимаемой должности.</a:t>
            </a:r>
          </a:p>
          <a:p>
            <a:endParaRPr lang="ru-RU" sz="5400" dirty="0"/>
          </a:p>
          <a:p>
            <a:r>
              <a:rPr lang="ru-RU" sz="5400" dirty="0"/>
              <a:t>2. Аттестация на первую или </a:t>
            </a:r>
          </a:p>
          <a:p>
            <a:r>
              <a:rPr lang="ru-RU" sz="5400" dirty="0"/>
              <a:t>    высшую категорию.</a:t>
            </a:r>
          </a:p>
        </p:txBody>
      </p:sp>
    </p:spTree>
    <p:extLst>
      <p:ext uri="{BB962C8B-B14F-4D97-AF65-F5344CB8AC3E}">
        <p14:creationId xmlns:p14="http://schemas.microsoft.com/office/powerpoint/2010/main" val="46552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8AD74C3-F343-4152-A3C6-000E74E32F9E}"/>
              </a:ext>
            </a:extLst>
          </p:cNvPr>
          <p:cNvSpPr/>
          <p:nvPr/>
        </p:nvSpPr>
        <p:spPr>
          <a:xfrm>
            <a:off x="237893" y="340332"/>
            <a:ext cx="11954107" cy="707886"/>
          </a:xfrm>
          <a:prstGeom prst="rect">
            <a:avLst/>
          </a:prstGeom>
        </p:spPr>
        <p:txBody>
          <a:bodyPr wrap="square">
            <a:spAutoFit/>
          </a:bodyPr>
          <a:lstStyle/>
          <a:p>
            <a:r>
              <a:rPr lang="ru-RU" sz="4000" b="1" dirty="0"/>
              <a:t>Аттестация на соответствие занимаемой должности</a:t>
            </a:r>
          </a:p>
        </p:txBody>
      </p:sp>
      <p:sp>
        <p:nvSpPr>
          <p:cNvPr id="3" name="Прямоугольник 2">
            <a:extLst>
              <a:ext uri="{FF2B5EF4-FFF2-40B4-BE49-F238E27FC236}">
                <a16:creationId xmlns:a16="http://schemas.microsoft.com/office/drawing/2014/main" id="{E9F3E5BD-6399-45D7-A604-B653E2AA901F}"/>
              </a:ext>
            </a:extLst>
          </p:cNvPr>
          <p:cNvSpPr/>
          <p:nvPr/>
        </p:nvSpPr>
        <p:spPr>
          <a:xfrm>
            <a:off x="237892" y="1048218"/>
            <a:ext cx="11954107" cy="5632311"/>
          </a:xfrm>
          <a:prstGeom prst="rect">
            <a:avLst/>
          </a:prstGeom>
        </p:spPr>
        <p:txBody>
          <a:bodyPr wrap="square">
            <a:spAutoFit/>
          </a:bodyPr>
          <a:lstStyle/>
          <a:p>
            <a:pPr algn="just"/>
            <a:r>
              <a:rPr lang="ru-RU" sz="2400" dirty="0">
                <a:solidFill>
                  <a:srgbClr val="000000"/>
                </a:solidFill>
                <a:latin typeface="Times New Roman" panose="02020603050405020304" pitchFamily="18" charset="0"/>
              </a:rPr>
              <a:t>Аттестация на соответствие педагогических работников занимаемым ими должностям проводится в отношении педагогических работников, не имеющих квалификационных категорий (первой или высшей). В образовательной организации утверждается </a:t>
            </a:r>
            <a:r>
              <a:rPr lang="ru-RU" sz="2400" u="sng" dirty="0">
                <a:solidFill>
                  <a:srgbClr val="000000"/>
                </a:solidFill>
                <a:latin typeface="Times New Roman" panose="02020603050405020304" pitchFamily="18" charset="0"/>
                <a:hlinkClick r:id="rId2" action="ppaction://hlinkfile"/>
              </a:rPr>
              <a:t>Положение об аттестационной комиссии</a:t>
            </a:r>
            <a:r>
              <a:rPr lang="ru-RU" sz="2400" dirty="0">
                <a:solidFill>
                  <a:srgbClr val="000000"/>
                </a:solidFill>
                <a:latin typeface="Times New Roman" panose="02020603050405020304" pitchFamily="18" charset="0"/>
              </a:rPr>
              <a:t> по аттестации педагогов на соответствие занимаемой должности. Аттестационная комиссия организации создается распорядительным актом работодателя в составе председателя комиссии, заместителя председателя, секретаря и членов комиссии. В состав аттестационной комиссии организации в обязательном порядке включается представитель выборного органа соответствующей первичной профсоюзной организации (при наличии такого органа). Членами комиссии могут быть работники организации, представители коллегиальных органов управления, предусмотренных уставом организации, учредители. Аттестация педагогических работников образовательной организации проводится в соответствии с распорядительным актом работодателя. </a:t>
            </a:r>
            <a:r>
              <a:rPr lang="ru-RU" sz="2400" b="1" dirty="0">
                <a:solidFill>
                  <a:srgbClr val="FF0000"/>
                </a:solidFill>
                <a:latin typeface="Times New Roman" panose="02020603050405020304" pitchFamily="18" charset="0"/>
              </a:rPr>
              <a:t>Аттестация с целью установления соответствия занимаемой должности для педагогического работника, не имеющего квалификационной категории, является обязательной. </a:t>
            </a:r>
            <a:endParaRPr lang="ru-RU" sz="2400" b="1" dirty="0">
              <a:solidFill>
                <a:srgbClr val="FF0000"/>
              </a:solidFill>
            </a:endParaRPr>
          </a:p>
        </p:txBody>
      </p:sp>
    </p:spTree>
    <p:extLst>
      <p:ext uri="{BB962C8B-B14F-4D97-AF65-F5344CB8AC3E}">
        <p14:creationId xmlns:p14="http://schemas.microsoft.com/office/powerpoint/2010/main" val="1549656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D1AACEA-FDEB-448E-84DE-7840E353E00D}"/>
              </a:ext>
            </a:extLst>
          </p:cNvPr>
          <p:cNvSpPr/>
          <p:nvPr/>
        </p:nvSpPr>
        <p:spPr>
          <a:xfrm>
            <a:off x="349406" y="582067"/>
            <a:ext cx="11842594" cy="6001643"/>
          </a:xfrm>
          <a:prstGeom prst="rect">
            <a:avLst/>
          </a:prstGeom>
        </p:spPr>
        <p:txBody>
          <a:bodyPr wrap="square">
            <a:spAutoFit/>
          </a:bodyPr>
          <a:lstStyle/>
          <a:p>
            <a:pPr algn="ctr"/>
            <a:r>
              <a:rPr lang="ru-RU" sz="4800" b="1" dirty="0">
                <a:solidFill>
                  <a:srgbClr val="FF0000"/>
                </a:solidFill>
                <a:latin typeface="Times New Roman" panose="02020603050405020304" pitchFamily="18" charset="0"/>
              </a:rPr>
              <a:t>Аттестации не подлежат</a:t>
            </a:r>
          </a:p>
          <a:p>
            <a:endParaRPr lang="ru-RU" sz="2800" b="1" dirty="0">
              <a:solidFill>
                <a:srgbClr val="000000"/>
              </a:solidFill>
              <a:latin typeface="Times New Roman" panose="02020603050405020304" pitchFamily="18" charset="0"/>
            </a:endParaRPr>
          </a:p>
          <a:p>
            <a:r>
              <a:rPr lang="ru-RU" sz="2800" dirty="0">
                <a:solidFill>
                  <a:srgbClr val="000000"/>
                </a:solidFill>
                <a:latin typeface="Times New Roman" panose="02020603050405020304" pitchFamily="18" charset="0"/>
              </a:rPr>
              <a:t>-    педагогические работники, имеющие квалификационные категории; </a:t>
            </a:r>
          </a:p>
          <a:p>
            <a:pPr marL="457200" indent="-457200">
              <a:buFontTx/>
              <a:buChar char="-"/>
            </a:pPr>
            <a:r>
              <a:rPr lang="ru-RU" sz="2800" dirty="0">
                <a:solidFill>
                  <a:srgbClr val="000000"/>
                </a:solidFill>
                <a:latin typeface="Times New Roman" panose="02020603050405020304" pitchFamily="18" charset="0"/>
              </a:rPr>
              <a:t>педагогические работники, проработавшие в занимаемой должности в     </a:t>
            </a:r>
          </a:p>
          <a:p>
            <a:r>
              <a:rPr lang="ru-RU" sz="2800" dirty="0">
                <a:solidFill>
                  <a:srgbClr val="000000"/>
                </a:solidFill>
                <a:latin typeface="Times New Roman" panose="02020603050405020304" pitchFamily="18" charset="0"/>
              </a:rPr>
              <a:t>     организации, в которой проводится аттестация, менее двух лет; </a:t>
            </a:r>
          </a:p>
          <a:p>
            <a:r>
              <a:rPr lang="ru-RU" sz="2800" dirty="0">
                <a:solidFill>
                  <a:srgbClr val="000000"/>
                </a:solidFill>
                <a:latin typeface="Times New Roman" panose="02020603050405020304" pitchFamily="18" charset="0"/>
              </a:rPr>
              <a:t>-   беременные женщины; </a:t>
            </a:r>
          </a:p>
          <a:p>
            <a:pPr marL="457200" indent="-457200">
              <a:buFontTx/>
              <a:buChar char="-"/>
            </a:pPr>
            <a:r>
              <a:rPr lang="ru-RU" sz="2800" dirty="0">
                <a:solidFill>
                  <a:srgbClr val="000000"/>
                </a:solidFill>
                <a:latin typeface="Times New Roman" panose="02020603050405020304" pitchFamily="18" charset="0"/>
              </a:rPr>
              <a:t>женщины, находящиеся в отпуске по беременности и родам; </a:t>
            </a:r>
          </a:p>
          <a:p>
            <a:pPr marL="457200" indent="-457200">
              <a:buFontTx/>
              <a:buChar char="-"/>
            </a:pPr>
            <a:r>
              <a:rPr lang="ru-RU" sz="2800" dirty="0">
                <a:solidFill>
                  <a:srgbClr val="000000"/>
                </a:solidFill>
                <a:latin typeface="Times New Roman" panose="02020603050405020304" pitchFamily="18" charset="0"/>
              </a:rPr>
              <a:t>лица, находящиеся в отпуске по уходу за ребенком до достижения им возраста трех лет (аттестация этих работников возможна не ранее чем через два года после их выхода на работу); </a:t>
            </a:r>
          </a:p>
          <a:p>
            <a:pPr marL="457200" indent="-457200">
              <a:buFontTx/>
              <a:buChar char="-"/>
            </a:pPr>
            <a:r>
              <a:rPr lang="ru-RU" sz="2800" dirty="0">
                <a:solidFill>
                  <a:srgbClr val="000000"/>
                </a:solidFill>
                <a:latin typeface="Times New Roman" panose="02020603050405020304" pitchFamily="18" charset="0"/>
              </a:rPr>
              <a:t>педагогические работники, отсутствовавшие на рабочем месте более четырех месяцев подряд в связи с заболеванием (аттестация этих работников возможна не ранее чем через год после выхода на работу). </a:t>
            </a:r>
            <a:endParaRPr lang="ru-RU" dirty="0"/>
          </a:p>
        </p:txBody>
      </p:sp>
    </p:spTree>
    <p:extLst>
      <p:ext uri="{BB962C8B-B14F-4D97-AF65-F5344CB8AC3E}">
        <p14:creationId xmlns:p14="http://schemas.microsoft.com/office/powerpoint/2010/main" val="1800441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0E97ED67-593E-4280-9AC0-6F35160EC568}"/>
              </a:ext>
            </a:extLst>
          </p:cNvPr>
          <p:cNvSpPr/>
          <p:nvPr/>
        </p:nvSpPr>
        <p:spPr>
          <a:xfrm>
            <a:off x="89211" y="239971"/>
            <a:ext cx="11954106" cy="954107"/>
          </a:xfrm>
          <a:prstGeom prst="rect">
            <a:avLst/>
          </a:prstGeom>
        </p:spPr>
        <p:txBody>
          <a:bodyPr wrap="square">
            <a:spAutoFit/>
          </a:bodyPr>
          <a:lstStyle/>
          <a:p>
            <a:pPr algn="ctr"/>
            <a:r>
              <a:rPr lang="ru-RU" sz="2800" b="1" dirty="0">
                <a:solidFill>
                  <a:srgbClr val="000000"/>
                </a:solidFill>
                <a:latin typeface="Times New Roman" panose="02020603050405020304" pitchFamily="18" charset="0"/>
              </a:rPr>
              <a:t>Представление для проведения аттестации на подтверждение соответствия занимаемой должности </a:t>
            </a:r>
            <a:endParaRPr lang="ru-RU" sz="2800" dirty="0"/>
          </a:p>
        </p:txBody>
      </p:sp>
      <p:sp>
        <p:nvSpPr>
          <p:cNvPr id="4" name="Прямоугольник 3">
            <a:extLst>
              <a:ext uri="{FF2B5EF4-FFF2-40B4-BE49-F238E27FC236}">
                <a16:creationId xmlns:a16="http://schemas.microsoft.com/office/drawing/2014/main" id="{FC94D129-2FD1-4D90-BC7D-00A041392278}"/>
              </a:ext>
            </a:extLst>
          </p:cNvPr>
          <p:cNvSpPr/>
          <p:nvPr/>
        </p:nvSpPr>
        <p:spPr>
          <a:xfrm>
            <a:off x="1" y="1120676"/>
            <a:ext cx="12102788" cy="3139321"/>
          </a:xfrm>
          <a:prstGeom prst="rect">
            <a:avLst/>
          </a:prstGeom>
        </p:spPr>
        <p:txBody>
          <a:bodyPr wrap="square">
            <a:spAutoFit/>
          </a:bodyPr>
          <a:lstStyle/>
          <a:p>
            <a:pPr marL="342900" indent="-342900">
              <a:buAutoNum type="arabicPeriod"/>
            </a:pPr>
            <a:r>
              <a:rPr lang="ru-RU" b="1" dirty="0">
                <a:solidFill>
                  <a:srgbClr val="000000"/>
                </a:solidFill>
                <a:latin typeface="Times New Roman" panose="02020603050405020304" pitchFamily="18" charset="0"/>
              </a:rPr>
              <a:t>Общие сведения о педагогическом работнике</a:t>
            </a:r>
            <a:r>
              <a:rPr lang="ru-RU" dirty="0">
                <a:solidFill>
                  <a:srgbClr val="000000"/>
                </a:solidFill>
                <a:latin typeface="Times New Roman" panose="02020603050405020304" pitchFamily="18" charset="0"/>
              </a:rPr>
              <a:t>: </a:t>
            </a:r>
          </a:p>
          <a:p>
            <a:r>
              <a:rPr lang="ru-RU" dirty="0">
                <a:solidFill>
                  <a:srgbClr val="000000"/>
                </a:solidFill>
                <a:latin typeface="Times New Roman" panose="02020603050405020304" pitchFamily="18" charset="0"/>
              </a:rPr>
              <a:t>     - дата рождения; </a:t>
            </a:r>
          </a:p>
          <a:p>
            <a:r>
              <a:rPr lang="ru-RU" dirty="0">
                <a:solidFill>
                  <a:srgbClr val="000000"/>
                </a:solidFill>
                <a:latin typeface="Times New Roman" panose="02020603050405020304" pitchFamily="18" charset="0"/>
              </a:rPr>
              <a:t>     - образование (уровень образования, полное наименование образовательного учреждения, год окончания, полученная  </a:t>
            </a:r>
          </a:p>
          <a:p>
            <a:r>
              <a:rPr lang="ru-RU" dirty="0">
                <a:solidFill>
                  <a:srgbClr val="000000"/>
                </a:solidFill>
                <a:latin typeface="Times New Roman" panose="02020603050405020304" pitchFamily="18" charset="0"/>
              </a:rPr>
              <a:t>       специальность и квалификация по диплому); </a:t>
            </a:r>
          </a:p>
          <a:p>
            <a:r>
              <a:rPr lang="ru-RU" dirty="0">
                <a:solidFill>
                  <a:srgbClr val="000000"/>
                </a:solidFill>
                <a:latin typeface="Times New Roman" panose="02020603050405020304" pitchFamily="18" charset="0"/>
              </a:rPr>
              <a:t>     - общий стаж, педагогический стаж, стаж работы по специальности (в данной должности), стаж работы в данном  </a:t>
            </a:r>
          </a:p>
          <a:p>
            <a:r>
              <a:rPr lang="ru-RU" dirty="0">
                <a:solidFill>
                  <a:srgbClr val="000000"/>
                </a:solidFill>
                <a:latin typeface="Times New Roman" panose="02020603050405020304" pitchFamily="18" charset="0"/>
              </a:rPr>
              <a:t>       образовательном учреждении, дата трудоустройства в данной должности в данном образовательном учреждении; </a:t>
            </a:r>
          </a:p>
          <a:p>
            <a:r>
              <a:rPr lang="ru-RU" dirty="0">
                <a:solidFill>
                  <a:srgbClr val="000000"/>
                </a:solidFill>
                <a:latin typeface="Times New Roman" panose="02020603050405020304" pitchFamily="18" charset="0"/>
              </a:rPr>
              <a:t>     - информация о получении дополнительного профессионального образования по профилю педагогической  </a:t>
            </a:r>
          </a:p>
          <a:p>
            <a:r>
              <a:rPr lang="ru-RU" dirty="0">
                <a:solidFill>
                  <a:srgbClr val="000000"/>
                </a:solidFill>
                <a:latin typeface="Times New Roman" panose="02020603050405020304" pitchFamily="18" charset="0"/>
              </a:rPr>
              <a:t>       деятельности за 3 года, предшествующих аттестации. </a:t>
            </a:r>
          </a:p>
          <a:p>
            <a:r>
              <a:rPr lang="ru-RU" dirty="0">
                <a:solidFill>
                  <a:srgbClr val="000000"/>
                </a:solidFill>
                <a:latin typeface="Times New Roman" panose="02020603050405020304" pitchFamily="18" charset="0"/>
              </a:rPr>
              <a:t>2. </a:t>
            </a:r>
            <a:r>
              <a:rPr lang="ru-RU" b="1" dirty="0">
                <a:solidFill>
                  <a:srgbClr val="000000"/>
                </a:solidFill>
                <a:latin typeface="Times New Roman" panose="02020603050405020304" pitchFamily="18" charset="0"/>
              </a:rPr>
              <a:t>Сведения о результатах предыдущих аттестаций</a:t>
            </a:r>
            <a:r>
              <a:rPr lang="ru-RU" dirty="0">
                <a:solidFill>
                  <a:srgbClr val="000000"/>
                </a:solidFill>
                <a:latin typeface="Times New Roman" panose="02020603050405020304" pitchFamily="18" charset="0"/>
              </a:rPr>
              <a:t>. </a:t>
            </a:r>
          </a:p>
          <a:p>
            <a:r>
              <a:rPr lang="ru-RU" dirty="0">
                <a:solidFill>
                  <a:srgbClr val="000000"/>
                </a:solidFill>
                <a:latin typeface="Times New Roman" panose="02020603050405020304" pitchFamily="18" charset="0"/>
              </a:rPr>
              <a:t>3. </a:t>
            </a:r>
            <a:r>
              <a:rPr lang="ru-RU" b="1" dirty="0">
                <a:solidFill>
                  <a:srgbClr val="000000"/>
                </a:solidFill>
                <a:latin typeface="Times New Roman" panose="02020603050405020304" pitchFamily="18" charset="0"/>
              </a:rPr>
              <a:t>Мотивированная всесторонняя и объективная оценка профессиональных и деловых качеств </a:t>
            </a:r>
            <a:r>
              <a:rPr lang="ru-RU" dirty="0">
                <a:solidFill>
                  <a:srgbClr val="000000"/>
                </a:solidFill>
                <a:latin typeface="Times New Roman" panose="02020603050405020304" pitchFamily="18" charset="0"/>
              </a:rPr>
              <a:t>педагогического </a:t>
            </a:r>
          </a:p>
          <a:p>
            <a:r>
              <a:rPr lang="ru-RU" dirty="0">
                <a:solidFill>
                  <a:srgbClr val="000000"/>
                </a:solidFill>
                <a:latin typeface="Times New Roman" panose="02020603050405020304" pitchFamily="18" charset="0"/>
              </a:rPr>
              <a:t>    работника, которая проводится на основе квалификационной характеристики по занимаемой должности. </a:t>
            </a:r>
            <a:endParaRPr lang="ru-RU" dirty="0"/>
          </a:p>
        </p:txBody>
      </p:sp>
      <p:sp>
        <p:nvSpPr>
          <p:cNvPr id="5" name="Прямоугольник 4">
            <a:extLst>
              <a:ext uri="{FF2B5EF4-FFF2-40B4-BE49-F238E27FC236}">
                <a16:creationId xmlns:a16="http://schemas.microsoft.com/office/drawing/2014/main" id="{FD069918-3986-4D6A-B5EC-32584C9C5673}"/>
              </a:ext>
            </a:extLst>
          </p:cNvPr>
          <p:cNvSpPr/>
          <p:nvPr/>
        </p:nvSpPr>
        <p:spPr>
          <a:xfrm>
            <a:off x="0" y="4159636"/>
            <a:ext cx="12013577" cy="2308324"/>
          </a:xfrm>
          <a:prstGeom prst="rect">
            <a:avLst/>
          </a:prstGeom>
        </p:spPr>
        <p:txBody>
          <a:bodyPr wrap="square">
            <a:spAutoFit/>
          </a:bodyPr>
          <a:lstStyle/>
          <a:p>
            <a:r>
              <a:rPr lang="ru-RU" dirty="0">
                <a:solidFill>
                  <a:srgbClr val="000000"/>
                </a:solidFill>
                <a:latin typeface="Times New Roman" panose="02020603050405020304" pitchFamily="18" charset="0"/>
              </a:rPr>
              <a:t>4. </a:t>
            </a:r>
            <a:r>
              <a:rPr lang="ru-RU" b="1" dirty="0">
                <a:solidFill>
                  <a:srgbClr val="000000"/>
                </a:solidFill>
                <a:latin typeface="Times New Roman" panose="02020603050405020304" pitchFamily="18" charset="0"/>
              </a:rPr>
              <a:t>Результаты профессиональной деятельности </a:t>
            </a:r>
            <a:r>
              <a:rPr lang="ru-RU" dirty="0">
                <a:solidFill>
                  <a:srgbClr val="000000"/>
                </a:solidFill>
                <a:latin typeface="Times New Roman" panose="02020603050405020304" pitchFamily="18" charset="0"/>
              </a:rPr>
              <a:t>приводятся в соответствии с должностными обязанностями по занимаемой должности за период с предыдущей аттестации (за последние два года) и отражают: динамику учебных результатов; динамику результатов внеурочной деятельности обучающихся по учебному предмету; создание педагогом условий для приобретения обучающимися (воспитанниками) позитивного социального опыта; обеспечение качества организации образовательного и воспитательного процесса на основе эффективного использования современных образовательных и воспитательных технологий, в том числе информационных технологий; наличие методической системы педагога, апробированной в профессиональном сообществе, представленной на разных уровнях и используемой другими педагогами. </a:t>
            </a:r>
            <a:endParaRPr lang="ru-RU" dirty="0"/>
          </a:p>
        </p:txBody>
      </p:sp>
    </p:spTree>
    <p:extLst>
      <p:ext uri="{BB962C8B-B14F-4D97-AF65-F5344CB8AC3E}">
        <p14:creationId xmlns:p14="http://schemas.microsoft.com/office/powerpoint/2010/main" val="3503084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B55D8B-1AE5-42FE-9344-2811BC882576}"/>
              </a:ext>
            </a:extLst>
          </p:cNvPr>
          <p:cNvSpPr txBox="1"/>
          <p:nvPr/>
        </p:nvSpPr>
        <p:spPr>
          <a:xfrm>
            <a:off x="612928" y="245327"/>
            <a:ext cx="10966144" cy="707886"/>
          </a:xfrm>
          <a:prstGeom prst="rect">
            <a:avLst/>
          </a:prstGeom>
          <a:noFill/>
        </p:spPr>
        <p:txBody>
          <a:bodyPr wrap="none" rtlCol="0">
            <a:spAutoFit/>
          </a:bodyPr>
          <a:lstStyle/>
          <a:p>
            <a:r>
              <a:rPr lang="ru-RU" sz="4000" b="1" dirty="0">
                <a:solidFill>
                  <a:srgbClr val="7030A0"/>
                </a:solidFill>
                <a:latin typeface="Times New Roman" panose="02020603050405020304" pitchFamily="18" charset="0"/>
                <a:cs typeface="Times New Roman" panose="02020603050405020304" pitchFamily="18" charset="0"/>
              </a:rPr>
              <a:t>Аттестация на квалификационную категорию</a:t>
            </a:r>
          </a:p>
        </p:txBody>
      </p:sp>
      <p:sp>
        <p:nvSpPr>
          <p:cNvPr id="3" name="Прямоугольник 2">
            <a:extLst>
              <a:ext uri="{FF2B5EF4-FFF2-40B4-BE49-F238E27FC236}">
                <a16:creationId xmlns:a16="http://schemas.microsoft.com/office/drawing/2014/main" id="{02AB96CA-EB32-41D6-B877-4B3869205C86}"/>
              </a:ext>
            </a:extLst>
          </p:cNvPr>
          <p:cNvSpPr/>
          <p:nvPr/>
        </p:nvSpPr>
        <p:spPr>
          <a:xfrm>
            <a:off x="289932" y="1165523"/>
            <a:ext cx="10966144" cy="400110"/>
          </a:xfrm>
          <a:prstGeom prst="rect">
            <a:avLst/>
          </a:prstGeom>
        </p:spPr>
        <p:txBody>
          <a:bodyPr wrap="square">
            <a:spAutoFit/>
          </a:bodyPr>
          <a:lstStyle/>
          <a:p>
            <a:pPr algn="ctr"/>
            <a:r>
              <a:rPr lang="ru-RU" altLang="ru-RU" sz="2000" dirty="0">
                <a:solidFill>
                  <a:srgbClr val="FF0000"/>
                </a:solidFill>
                <a:latin typeface="Arial" panose="020B0604020202020204" pitchFamily="34" charset="0"/>
              </a:rPr>
              <a:t>Основания для проведения аттестации для установления квалификационных категорий: </a:t>
            </a:r>
          </a:p>
        </p:txBody>
      </p:sp>
      <p:sp>
        <p:nvSpPr>
          <p:cNvPr id="4" name="Прямоугольник 3">
            <a:extLst>
              <a:ext uri="{FF2B5EF4-FFF2-40B4-BE49-F238E27FC236}">
                <a16:creationId xmlns:a16="http://schemas.microsoft.com/office/drawing/2014/main" id="{FEFA6E87-DFF6-44FB-BA45-3BEBD8167BDB}"/>
              </a:ext>
            </a:extLst>
          </p:cNvPr>
          <p:cNvSpPr/>
          <p:nvPr/>
        </p:nvSpPr>
        <p:spPr>
          <a:xfrm>
            <a:off x="197004" y="1582341"/>
            <a:ext cx="11797991" cy="1323439"/>
          </a:xfrm>
          <a:prstGeom prst="rect">
            <a:avLst/>
          </a:prstGeom>
        </p:spPr>
        <p:txBody>
          <a:bodyPr wrap="square">
            <a:spAutoFit/>
          </a:bodyPr>
          <a:lstStyle/>
          <a:p>
            <a:pPr algn="just">
              <a:buFont typeface="Wingdings" panose="05000000000000000000" pitchFamily="2" charset="2"/>
              <a:buChar char="Ø"/>
            </a:pPr>
            <a:r>
              <a:rPr lang="ru-RU" altLang="ru-RU" sz="2000" dirty="0">
                <a:latin typeface="Arial" panose="020B0604020202020204" pitchFamily="34" charset="0"/>
              </a:rPr>
              <a:t>Аттестация педагогических работников проводится на основании их заявлений, подаваемых непосредственно в аттестационную комиссию, либо направляемых педагогическими работниками в адрес аттестационной комиссии по почте письмом с уведомлением о вручении или с уведомлением в форме электронного документа. </a:t>
            </a:r>
          </a:p>
        </p:txBody>
      </p:sp>
      <p:sp>
        <p:nvSpPr>
          <p:cNvPr id="5" name="Прямоугольник 4">
            <a:extLst>
              <a:ext uri="{FF2B5EF4-FFF2-40B4-BE49-F238E27FC236}">
                <a16:creationId xmlns:a16="http://schemas.microsoft.com/office/drawing/2014/main" id="{F86D5614-E0A1-4F7B-9D44-B545A1CBDBAB}"/>
              </a:ext>
            </a:extLst>
          </p:cNvPr>
          <p:cNvSpPr/>
          <p:nvPr/>
        </p:nvSpPr>
        <p:spPr>
          <a:xfrm>
            <a:off x="197003" y="2967335"/>
            <a:ext cx="11879767" cy="707886"/>
          </a:xfrm>
          <a:prstGeom prst="rect">
            <a:avLst/>
          </a:prstGeom>
        </p:spPr>
        <p:txBody>
          <a:bodyPr wrap="square">
            <a:spAutoFit/>
          </a:bodyPr>
          <a:lstStyle/>
          <a:p>
            <a:r>
              <a:rPr lang="ru-RU" altLang="ru-RU" sz="2000" dirty="0">
                <a:solidFill>
                  <a:srgbClr val="FF0000"/>
                </a:solidFill>
                <a:latin typeface="Arial" panose="020B0604020202020204" pitchFamily="34" charset="0"/>
              </a:rPr>
              <a:t>В каких случаях может быть отказано в приеме  заявления о прохождении аттестации для установления квалификационной категории: </a:t>
            </a:r>
            <a:endParaRPr lang="ru-RU" altLang="ru-RU" sz="2000" u="sng" dirty="0">
              <a:solidFill>
                <a:srgbClr val="FF0000"/>
              </a:solidFill>
              <a:latin typeface="Arial" panose="020B0604020202020204" pitchFamily="34" charset="0"/>
            </a:endParaRPr>
          </a:p>
        </p:txBody>
      </p:sp>
      <p:sp>
        <p:nvSpPr>
          <p:cNvPr id="6" name="Прямоугольник 5">
            <a:extLst>
              <a:ext uri="{FF2B5EF4-FFF2-40B4-BE49-F238E27FC236}">
                <a16:creationId xmlns:a16="http://schemas.microsoft.com/office/drawing/2014/main" id="{2269B505-5620-4359-A28B-3E6D22FF9827}"/>
              </a:ext>
            </a:extLst>
          </p:cNvPr>
          <p:cNvSpPr/>
          <p:nvPr/>
        </p:nvSpPr>
        <p:spPr>
          <a:xfrm>
            <a:off x="197003" y="3736776"/>
            <a:ext cx="11797991" cy="2554545"/>
          </a:xfrm>
          <a:prstGeom prst="rect">
            <a:avLst/>
          </a:prstGeom>
        </p:spPr>
        <p:txBody>
          <a:bodyPr wrap="square">
            <a:spAutoFit/>
          </a:bodyPr>
          <a:lstStyle/>
          <a:p>
            <a:pPr>
              <a:buFont typeface="Wingdings" panose="05000000000000000000" pitchFamily="2" charset="2"/>
              <a:buChar char="Ø"/>
            </a:pPr>
            <a:r>
              <a:rPr lang="ru-RU" altLang="ru-RU" sz="2000" b="1" dirty="0">
                <a:latin typeface="Arial" panose="020B0604020202020204" pitchFamily="34" charset="0"/>
              </a:rPr>
              <a:t>В приеме заявления может быть отказано:</a:t>
            </a:r>
          </a:p>
          <a:p>
            <a:pPr>
              <a:buFont typeface="Wingdings" panose="05000000000000000000" pitchFamily="2" charset="2"/>
              <a:buChar char="ü"/>
            </a:pPr>
            <a:r>
              <a:rPr lang="ru-RU" altLang="ru-RU" sz="2000" dirty="0">
                <a:latin typeface="Arial" panose="020B0604020202020204" pitchFamily="34" charset="0"/>
              </a:rPr>
              <a:t>если педагогический работник обращается за установлением  высшей квалификационной категории </a:t>
            </a:r>
            <a:r>
              <a:rPr lang="ru-RU" altLang="ru-RU" sz="2000" b="1" dirty="0">
                <a:latin typeface="Arial" panose="020B0604020202020204" pitchFamily="34" charset="0"/>
              </a:rPr>
              <a:t>впервые</a:t>
            </a:r>
            <a:r>
              <a:rPr lang="ru-RU" altLang="ru-RU" sz="2000" dirty="0">
                <a:latin typeface="Arial" panose="020B0604020202020204" pitchFamily="34" charset="0"/>
              </a:rPr>
              <a:t>, не имея первой квалификационной категории</a:t>
            </a:r>
          </a:p>
          <a:p>
            <a:pPr>
              <a:buFont typeface="Wingdings" panose="05000000000000000000" pitchFamily="2" charset="2"/>
              <a:buChar char="ü"/>
            </a:pPr>
            <a:r>
              <a:rPr lang="ru-RU" altLang="ru-RU" sz="2000" dirty="0">
                <a:latin typeface="Arial" panose="020B0604020202020204" pitchFamily="34" charset="0"/>
              </a:rPr>
              <a:t>если обращение за установлением высшей квалификационной категории следует  ранее чем через два года после установления первой квалификационной категории</a:t>
            </a:r>
          </a:p>
          <a:p>
            <a:pPr>
              <a:buFont typeface="Wingdings" panose="05000000000000000000" pitchFamily="2" charset="2"/>
              <a:buChar char="ü"/>
            </a:pPr>
            <a:r>
              <a:rPr lang="ru-RU" altLang="ru-RU" sz="2000" dirty="0">
                <a:latin typeface="Arial" panose="020B0604020202020204" pitchFamily="34" charset="0"/>
              </a:rPr>
              <a:t> если обращение за установлением первой либо высшей квалификационной категории следует до истечения одного года со дня принятия аттестационной комиссией решения  об отказе в их установлении. </a:t>
            </a:r>
          </a:p>
        </p:txBody>
      </p:sp>
    </p:spTree>
    <p:extLst>
      <p:ext uri="{BB962C8B-B14F-4D97-AF65-F5344CB8AC3E}">
        <p14:creationId xmlns:p14="http://schemas.microsoft.com/office/powerpoint/2010/main" val="1083587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F6B8BD7-0B71-4D7A-9117-1921B0EA3EF7}"/>
              </a:ext>
            </a:extLst>
          </p:cNvPr>
          <p:cNvSpPr/>
          <p:nvPr/>
        </p:nvSpPr>
        <p:spPr>
          <a:xfrm>
            <a:off x="176645" y="188900"/>
            <a:ext cx="11810915" cy="461665"/>
          </a:xfrm>
          <a:prstGeom prst="rect">
            <a:avLst/>
          </a:prstGeom>
        </p:spPr>
        <p:txBody>
          <a:bodyPr wrap="square">
            <a:spAutoFit/>
          </a:bodyPr>
          <a:lstStyle/>
          <a:p>
            <a:pPr algn="just"/>
            <a:r>
              <a:rPr lang="ru-RU" altLang="ru-RU" sz="2400" dirty="0">
                <a:solidFill>
                  <a:srgbClr val="FF0000"/>
                </a:solidFill>
                <a:latin typeface="Arial" panose="020B0604020202020204" pitchFamily="34" charset="0"/>
              </a:rPr>
              <a:t>Доступ к квалификационным категориям:  </a:t>
            </a:r>
          </a:p>
        </p:txBody>
      </p:sp>
      <p:sp>
        <p:nvSpPr>
          <p:cNvPr id="3" name="Прямоугольник 2">
            <a:extLst>
              <a:ext uri="{FF2B5EF4-FFF2-40B4-BE49-F238E27FC236}">
                <a16:creationId xmlns:a16="http://schemas.microsoft.com/office/drawing/2014/main" id="{F9332E7E-EE10-430D-A411-AB6061C776FB}"/>
              </a:ext>
            </a:extLst>
          </p:cNvPr>
          <p:cNvSpPr/>
          <p:nvPr/>
        </p:nvSpPr>
        <p:spPr>
          <a:xfrm>
            <a:off x="87434" y="670884"/>
            <a:ext cx="11810915" cy="2246769"/>
          </a:xfrm>
          <a:prstGeom prst="rect">
            <a:avLst/>
          </a:prstGeom>
        </p:spPr>
        <p:txBody>
          <a:bodyPr wrap="square">
            <a:spAutoFit/>
          </a:bodyPr>
          <a:lstStyle/>
          <a:p>
            <a:pPr algn="just">
              <a:buFont typeface="Wingdings" panose="05000000000000000000" pitchFamily="2" charset="2"/>
              <a:buChar char="Ø"/>
            </a:pPr>
            <a:r>
              <a:rPr lang="ru-RU" altLang="ru-RU" sz="2000" dirty="0">
                <a:latin typeface="Arial" panose="020B0604020202020204" pitchFamily="34" charset="0"/>
              </a:rPr>
              <a:t>Высшая </a:t>
            </a:r>
            <a:r>
              <a:rPr lang="ru-RU" altLang="ru-RU" sz="2000" dirty="0" err="1">
                <a:latin typeface="Arial" panose="020B0604020202020204" pitchFamily="34" charset="0"/>
              </a:rPr>
              <a:t>кв.категория</a:t>
            </a:r>
            <a:r>
              <a:rPr lang="ru-RU" altLang="ru-RU" sz="2000" dirty="0">
                <a:latin typeface="Arial" panose="020B0604020202020204" pitchFamily="34" charset="0"/>
              </a:rPr>
              <a:t> впервые может быть установлена педагогическим работникам, которые имеют 1 кв. категорию и не ранее чем через 2 года после ее установления (пункт 30 Порядка)</a:t>
            </a:r>
          </a:p>
          <a:p>
            <a:pPr algn="just"/>
            <a:r>
              <a:rPr lang="ru-RU" altLang="ru-RU" sz="2000" dirty="0">
                <a:latin typeface="Arial" panose="020B0604020202020204" pitchFamily="34" charset="0"/>
              </a:rPr>
              <a:t> </a:t>
            </a:r>
          </a:p>
          <a:p>
            <a:pPr algn="just">
              <a:buFont typeface="Wingdings" panose="05000000000000000000" pitchFamily="2" charset="2"/>
              <a:buChar char="Ø"/>
            </a:pPr>
            <a:r>
              <a:rPr lang="ru-RU" altLang="ru-RU" sz="2000" dirty="0">
                <a:latin typeface="Arial" panose="020B0604020202020204" pitchFamily="34" charset="0"/>
              </a:rPr>
              <a:t>Для прохождения аттестации  на 1 квалификационную категорию ограничений нет</a:t>
            </a:r>
          </a:p>
          <a:p>
            <a:pPr algn="just"/>
            <a:endParaRPr lang="ru-RU" altLang="ru-RU" sz="2000" dirty="0">
              <a:latin typeface="Arial" panose="020B0604020202020204" pitchFamily="34" charset="0"/>
            </a:endParaRPr>
          </a:p>
          <a:p>
            <a:pPr algn="just">
              <a:buFont typeface="Wingdings" panose="05000000000000000000" pitchFamily="2" charset="2"/>
              <a:buChar char="Ø"/>
            </a:pPr>
            <a:r>
              <a:rPr lang="ru-RU" altLang="ru-RU" sz="2000" dirty="0">
                <a:latin typeface="Arial" panose="020B0604020202020204" pitchFamily="34" charset="0"/>
              </a:rPr>
              <a:t>Для претендующих на 1 квалификационную категорию предварительного прохождения аттестации на соответствие занимаемой должности не требуется</a:t>
            </a:r>
          </a:p>
        </p:txBody>
      </p:sp>
      <p:sp>
        <p:nvSpPr>
          <p:cNvPr id="4" name="Прямоугольник 3">
            <a:extLst>
              <a:ext uri="{FF2B5EF4-FFF2-40B4-BE49-F238E27FC236}">
                <a16:creationId xmlns:a16="http://schemas.microsoft.com/office/drawing/2014/main" id="{EFC7767C-C0C4-4814-8A42-93ED276F4224}"/>
              </a:ext>
            </a:extLst>
          </p:cNvPr>
          <p:cNvSpPr/>
          <p:nvPr/>
        </p:nvSpPr>
        <p:spPr>
          <a:xfrm>
            <a:off x="87434" y="3367294"/>
            <a:ext cx="11898350" cy="461665"/>
          </a:xfrm>
          <a:prstGeom prst="rect">
            <a:avLst/>
          </a:prstGeom>
        </p:spPr>
        <p:txBody>
          <a:bodyPr wrap="square">
            <a:spAutoFit/>
          </a:bodyPr>
          <a:lstStyle/>
          <a:p>
            <a:pPr algn="just"/>
            <a:r>
              <a:rPr lang="ru-RU" altLang="ru-RU" sz="2400" dirty="0">
                <a:solidFill>
                  <a:srgbClr val="FF0000"/>
                </a:solidFill>
                <a:latin typeface="Arial" panose="020B0604020202020204" pitchFamily="34" charset="0"/>
              </a:rPr>
              <a:t>Установление квалификационных категорий:  </a:t>
            </a:r>
          </a:p>
        </p:txBody>
      </p:sp>
      <p:sp>
        <p:nvSpPr>
          <p:cNvPr id="5" name="Прямоугольник 4">
            <a:extLst>
              <a:ext uri="{FF2B5EF4-FFF2-40B4-BE49-F238E27FC236}">
                <a16:creationId xmlns:a16="http://schemas.microsoft.com/office/drawing/2014/main" id="{8A245F15-6689-497D-BDCE-ABDAEF7EDA46}"/>
              </a:ext>
            </a:extLst>
          </p:cNvPr>
          <p:cNvSpPr/>
          <p:nvPr/>
        </p:nvSpPr>
        <p:spPr>
          <a:xfrm>
            <a:off x="0" y="4062639"/>
            <a:ext cx="11898349" cy="1938992"/>
          </a:xfrm>
          <a:prstGeom prst="rect">
            <a:avLst/>
          </a:prstGeom>
        </p:spPr>
        <p:txBody>
          <a:bodyPr wrap="square">
            <a:spAutoFit/>
          </a:bodyPr>
          <a:lstStyle/>
          <a:p>
            <a:pPr algn="just">
              <a:buFont typeface="Wingdings" panose="05000000000000000000" pitchFamily="2" charset="2"/>
              <a:buChar char="Ø"/>
            </a:pPr>
            <a:r>
              <a:rPr lang="ru-RU" altLang="ru-RU" sz="2000" dirty="0">
                <a:latin typeface="Arial" panose="020B0604020202020204" pitchFamily="34" charset="0"/>
              </a:rPr>
              <a:t>Квалификационные категории устанавливаются на основе результатов работы педагогических работников, указанных в пунктах 36, 37</a:t>
            </a:r>
          </a:p>
          <a:p>
            <a:pPr algn="just"/>
            <a:endParaRPr lang="ru-RU" altLang="ru-RU" sz="2000" dirty="0">
              <a:latin typeface="Arial" panose="020B0604020202020204" pitchFamily="34" charset="0"/>
            </a:endParaRPr>
          </a:p>
          <a:p>
            <a:pPr>
              <a:buFont typeface="Wingdings" panose="05000000000000000000" pitchFamily="2" charset="2"/>
              <a:buChar char="Ø"/>
            </a:pPr>
            <a:r>
              <a:rPr lang="ru-RU" altLang="ru-RU" sz="2000" dirty="0">
                <a:latin typeface="Arial" panose="020B0604020202020204" pitchFamily="34" charset="0"/>
              </a:rPr>
              <a:t>Оценка профессиональной деятельности педагогических работников в целях установления квалификационной категории осуществляется на основе результатов их работы, но при условии, что их деятельность связана с соответствующими направлениями работы (пункт 38).</a:t>
            </a:r>
          </a:p>
        </p:txBody>
      </p:sp>
    </p:spTree>
    <p:extLst>
      <p:ext uri="{BB962C8B-B14F-4D97-AF65-F5344CB8AC3E}">
        <p14:creationId xmlns:p14="http://schemas.microsoft.com/office/powerpoint/2010/main" val="1541216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6B10819-FBE1-461C-A366-319D47793257}"/>
              </a:ext>
            </a:extLst>
          </p:cNvPr>
          <p:cNvSpPr/>
          <p:nvPr/>
        </p:nvSpPr>
        <p:spPr>
          <a:xfrm>
            <a:off x="0" y="246438"/>
            <a:ext cx="11887200" cy="954107"/>
          </a:xfrm>
          <a:prstGeom prst="rect">
            <a:avLst/>
          </a:prstGeom>
        </p:spPr>
        <p:txBody>
          <a:bodyPr wrap="square">
            <a:spAutoFit/>
          </a:bodyPr>
          <a:lstStyle/>
          <a:p>
            <a:pPr indent="450215" algn="ctr">
              <a:spcAft>
                <a:spcPts val="0"/>
              </a:spcAft>
            </a:pPr>
            <a:r>
              <a:rPr lang="ru-RU" sz="2800" b="1" dirty="0">
                <a:solidFill>
                  <a:srgbClr val="7030A0"/>
                </a:solidFill>
                <a:latin typeface="Times New Roman" panose="02020603050405020304" pitchFamily="18" charset="0"/>
                <a:ea typeface="Arial Unicode MS"/>
                <a:cs typeface="Arial Unicode MS"/>
              </a:rPr>
              <a:t>Формирование пакета документов для проведения аттестации  в целях установления квалификационной категории</a:t>
            </a:r>
            <a:endParaRPr lang="ru-RU" sz="2800" dirty="0">
              <a:solidFill>
                <a:srgbClr val="7030A0"/>
              </a:solidFill>
              <a:effectLst/>
              <a:latin typeface="Arial Unicode MS"/>
              <a:ea typeface="Arial Unicode MS"/>
              <a:cs typeface="Arial Unicode MS"/>
            </a:endParaRPr>
          </a:p>
        </p:txBody>
      </p:sp>
      <p:sp>
        <p:nvSpPr>
          <p:cNvPr id="3" name="Прямоугольник 2">
            <a:extLst>
              <a:ext uri="{FF2B5EF4-FFF2-40B4-BE49-F238E27FC236}">
                <a16:creationId xmlns:a16="http://schemas.microsoft.com/office/drawing/2014/main" id="{FCE9F71F-293A-4977-AFDE-A7A2CA7C1E30}"/>
              </a:ext>
            </a:extLst>
          </p:cNvPr>
          <p:cNvSpPr/>
          <p:nvPr/>
        </p:nvSpPr>
        <p:spPr>
          <a:xfrm>
            <a:off x="0" y="1200545"/>
            <a:ext cx="12192000" cy="5355312"/>
          </a:xfrm>
          <a:prstGeom prst="rect">
            <a:avLst/>
          </a:prstGeom>
        </p:spPr>
        <p:txBody>
          <a:bodyPr wrap="square">
            <a:spAutoFit/>
          </a:bodyPr>
          <a:lstStyle/>
          <a:p>
            <a:pPr indent="450215" algn="just">
              <a:spcAft>
                <a:spcPts val="0"/>
              </a:spcAft>
            </a:pPr>
            <a:r>
              <a:rPr lang="ru-RU" dirty="0">
                <a:solidFill>
                  <a:srgbClr val="000000"/>
                </a:solidFill>
                <a:latin typeface="Times New Roman" panose="02020603050405020304" pitchFamily="18" charset="0"/>
                <a:ea typeface="Arial Unicode MS"/>
                <a:cs typeface="Arial Unicode MS"/>
              </a:rPr>
              <a:t> – заявление о проведении аттестации установленного образца              (в заявлении о проведении аттестации педагогические работники указывают квалификационные категории и должности, по которым они желают пройти аттестацию;</a:t>
            </a:r>
          </a:p>
          <a:p>
            <a:pPr indent="450215" algn="just">
              <a:spcAft>
                <a:spcPts val="0"/>
              </a:spcAft>
            </a:pPr>
            <a:r>
              <a:rPr lang="ru-RU" dirty="0">
                <a:solidFill>
                  <a:srgbClr val="000000"/>
                </a:solidFill>
                <a:latin typeface="Times New Roman" panose="02020603050405020304" pitchFamily="18" charset="0"/>
                <a:ea typeface="Arial Unicode MS"/>
                <a:cs typeface="Arial Unicode MS"/>
              </a:rPr>
              <a:t>– согласие на обработку персональных данных;</a:t>
            </a:r>
          </a:p>
          <a:p>
            <a:pPr indent="450215" algn="just">
              <a:spcAft>
                <a:spcPts val="0"/>
              </a:spcAft>
            </a:pPr>
            <a:r>
              <a:rPr lang="ru-RU" dirty="0">
                <a:solidFill>
                  <a:srgbClr val="000000"/>
                </a:solidFill>
                <a:latin typeface="Times New Roman" panose="02020603050405020304" pitchFamily="18" charset="0"/>
                <a:ea typeface="Arial Unicode MS"/>
                <a:cs typeface="Arial Unicode MS"/>
              </a:rPr>
              <a:t> – копию аттестационного листа предыдущей аттестации (при наличии такового);</a:t>
            </a:r>
            <a:endParaRPr lang="ru-RU" sz="1600" dirty="0">
              <a:solidFill>
                <a:srgbClr val="000000"/>
              </a:solidFill>
              <a:latin typeface="Arial Unicode MS"/>
              <a:ea typeface="Arial Unicode MS"/>
              <a:cs typeface="Arial Unicode MS"/>
            </a:endParaRPr>
          </a:p>
          <a:p>
            <a:pPr indent="450215" algn="just">
              <a:spcAft>
                <a:spcPts val="0"/>
              </a:spcAft>
            </a:pPr>
            <a:r>
              <a:rPr lang="ru-RU" dirty="0">
                <a:solidFill>
                  <a:srgbClr val="000000"/>
                </a:solidFill>
                <a:latin typeface="Times New Roman" panose="02020603050405020304" pitchFamily="18" charset="0"/>
                <a:ea typeface="Arial Unicode MS"/>
                <a:cs typeface="Arial Unicode MS"/>
              </a:rPr>
              <a:t>– копию первого и последнего листа трудовой книжки, листа трудовой книжки с записью о принятии на должность; </a:t>
            </a:r>
            <a:endParaRPr lang="ru-RU" sz="1600" dirty="0">
              <a:solidFill>
                <a:srgbClr val="000000"/>
              </a:solidFill>
              <a:latin typeface="Arial Unicode MS"/>
              <a:ea typeface="Arial Unicode MS"/>
              <a:cs typeface="Arial Unicode MS"/>
            </a:endParaRPr>
          </a:p>
          <a:p>
            <a:pPr indent="450215" algn="just">
              <a:spcAft>
                <a:spcPts val="0"/>
              </a:spcAft>
            </a:pPr>
            <a:r>
              <a:rPr lang="ru-RU" dirty="0">
                <a:solidFill>
                  <a:srgbClr val="000000"/>
                </a:solidFill>
                <a:latin typeface="Times New Roman" panose="02020603050405020304" pitchFamily="18" charset="0"/>
                <a:ea typeface="Arial Unicode MS"/>
                <a:cs typeface="Arial Unicode MS"/>
              </a:rPr>
              <a:t>– копии документов о наличии ученой степени, государственных наградах Российской Федерации (орден, медаль, почетные звания), ведомственных наградах (нагрудный знак, почетная грамота), дипломов победителей конкурса лучших учителей России в рамках реализации ПНП «Образование».</a:t>
            </a:r>
            <a:endParaRPr lang="ru-RU" sz="1600" dirty="0">
              <a:solidFill>
                <a:srgbClr val="000000"/>
              </a:solidFill>
              <a:latin typeface="Arial Unicode MS"/>
              <a:ea typeface="Arial Unicode MS"/>
              <a:cs typeface="Arial Unicode MS"/>
            </a:endParaRPr>
          </a:p>
          <a:p>
            <a:pPr indent="449580" algn="just">
              <a:spcAft>
                <a:spcPts val="0"/>
              </a:spcAft>
            </a:pPr>
            <a:r>
              <a:rPr lang="ru-RU" dirty="0">
                <a:solidFill>
                  <a:srgbClr val="000000"/>
                </a:solidFill>
                <a:latin typeface="Times New Roman" panose="02020603050405020304" pitchFamily="18" charset="0"/>
                <a:ea typeface="Arial Unicode MS"/>
                <a:cs typeface="Arial Unicode MS"/>
              </a:rPr>
              <a:t>Копии документов заверяются работодателем. </a:t>
            </a:r>
            <a:endParaRPr lang="ru-RU" sz="1600" dirty="0">
              <a:solidFill>
                <a:srgbClr val="000000"/>
              </a:solidFill>
              <a:latin typeface="Arial Unicode MS"/>
              <a:ea typeface="Arial Unicode MS"/>
              <a:cs typeface="Arial Unicode MS"/>
            </a:endParaRPr>
          </a:p>
          <a:p>
            <a:pPr indent="449580" algn="just">
              <a:spcAft>
                <a:spcPts val="0"/>
              </a:spcAft>
            </a:pPr>
            <a:r>
              <a:rPr lang="ru-RU" dirty="0">
                <a:solidFill>
                  <a:srgbClr val="000000"/>
                </a:solidFill>
                <a:latin typeface="Times New Roman" panose="02020603050405020304" pitchFamily="18" charset="0"/>
                <a:ea typeface="Arial Unicode MS"/>
                <a:cs typeface="Arial Unicode MS"/>
              </a:rPr>
              <a:t>Пакет документов можно подать несколькими способами:</a:t>
            </a:r>
            <a:endParaRPr lang="ru-RU" sz="1600" dirty="0">
              <a:solidFill>
                <a:srgbClr val="000000"/>
              </a:solidFill>
              <a:latin typeface="Arial Unicode MS"/>
              <a:ea typeface="Arial Unicode MS"/>
              <a:cs typeface="Arial Unicode MS"/>
            </a:endParaRPr>
          </a:p>
          <a:p>
            <a:pPr indent="450215" algn="just">
              <a:spcAft>
                <a:spcPts val="0"/>
              </a:spcAft>
            </a:pPr>
            <a:r>
              <a:rPr lang="ru-RU" dirty="0">
                <a:solidFill>
                  <a:srgbClr val="000000"/>
                </a:solidFill>
                <a:latin typeface="Times New Roman" panose="02020603050405020304" pitchFamily="18" charset="0"/>
                <a:ea typeface="Arial Unicode MS"/>
                <a:cs typeface="Arial Unicode MS"/>
              </a:rPr>
              <a:t>– непосредственно в отдел обеспечения проведения аттестации педагогических работников ГОУ ДПО ТО «ИПК и ППРО ТО», </a:t>
            </a:r>
            <a:r>
              <a:rPr lang="ru-RU" dirty="0" err="1">
                <a:solidFill>
                  <a:srgbClr val="000000"/>
                </a:solidFill>
                <a:latin typeface="Times New Roman" panose="02020603050405020304" pitchFamily="18" charset="0"/>
                <a:ea typeface="Arial Unicode MS"/>
                <a:cs typeface="Arial Unicode MS"/>
              </a:rPr>
              <a:t>каб</a:t>
            </a:r>
            <a:r>
              <a:rPr lang="ru-RU" dirty="0">
                <a:solidFill>
                  <a:srgbClr val="000000"/>
                </a:solidFill>
                <a:latin typeface="Times New Roman" panose="02020603050405020304" pitchFamily="18" charset="0"/>
                <a:ea typeface="Arial Unicode MS"/>
                <a:cs typeface="Arial Unicode MS"/>
              </a:rPr>
              <a:t>. № 16,  ул. Ленина, д. 22 (ежедневно с 9.00 до 18.00, выходной: суббота, воскресенье, перерыв на обед: 12.30 – 13.18);</a:t>
            </a:r>
            <a:endParaRPr lang="ru-RU" sz="1600" dirty="0">
              <a:solidFill>
                <a:srgbClr val="000000"/>
              </a:solidFill>
              <a:latin typeface="Arial Unicode MS"/>
              <a:ea typeface="Arial Unicode MS"/>
              <a:cs typeface="Arial Unicode MS"/>
            </a:endParaRPr>
          </a:p>
          <a:p>
            <a:pPr indent="450215" algn="just">
              <a:spcAft>
                <a:spcPts val="0"/>
              </a:spcAft>
            </a:pPr>
            <a:r>
              <a:rPr lang="ru-RU" dirty="0">
                <a:solidFill>
                  <a:srgbClr val="000000"/>
                </a:solidFill>
                <a:latin typeface="Times New Roman" panose="02020603050405020304" pitchFamily="18" charset="0"/>
                <a:ea typeface="Arial Unicode MS"/>
                <a:cs typeface="Arial Unicode MS"/>
              </a:rPr>
              <a:t>– направить по адресу электронной почты отдела обеспечения проведения аттестации </a:t>
            </a:r>
            <a:r>
              <a:rPr lang="ru-RU" u="sng" dirty="0">
                <a:solidFill>
                  <a:srgbClr val="000000"/>
                </a:solidFill>
                <a:latin typeface="Times New Roman" panose="02020603050405020304" pitchFamily="18" charset="0"/>
                <a:ea typeface="Arial Unicode MS"/>
                <a:cs typeface="Arial Unicode MS"/>
                <a:hlinkClick r:id="rId2" tooltip="Ссылка: mailto:ca@ipk-tula.ru"/>
              </a:rPr>
              <a:t>ca-ipk@yandex.ru</a:t>
            </a:r>
            <a:r>
              <a:rPr lang="ru-RU" dirty="0">
                <a:solidFill>
                  <a:srgbClr val="000000"/>
                </a:solidFill>
                <a:latin typeface="Times New Roman" panose="02020603050405020304" pitchFamily="18" charset="0"/>
                <a:ea typeface="Arial Unicode MS"/>
                <a:cs typeface="Arial Unicode MS"/>
              </a:rPr>
              <a:t> в форме электронного документа с использованием информационно-коммуникационных сетей общего пользования, в том числе сети Интернет;</a:t>
            </a:r>
            <a:endParaRPr lang="ru-RU" sz="1600" dirty="0">
              <a:solidFill>
                <a:srgbClr val="000000"/>
              </a:solidFill>
              <a:latin typeface="Arial Unicode MS"/>
              <a:ea typeface="Arial Unicode MS"/>
              <a:cs typeface="Arial Unicode MS"/>
            </a:endParaRPr>
          </a:p>
          <a:p>
            <a:pPr indent="450215" algn="just">
              <a:spcAft>
                <a:spcPts val="0"/>
              </a:spcAft>
            </a:pPr>
            <a:r>
              <a:rPr lang="ru-RU" dirty="0">
                <a:solidFill>
                  <a:srgbClr val="000000"/>
                </a:solidFill>
                <a:latin typeface="Times New Roman" panose="02020603050405020304" pitchFamily="18" charset="0"/>
                <a:ea typeface="Arial Unicode MS"/>
                <a:cs typeface="Arial Unicode MS"/>
              </a:rPr>
              <a:t>– направить по почте письмом с уведомлением о вручении.</a:t>
            </a:r>
            <a:endParaRPr lang="ru-RU" sz="1600" dirty="0">
              <a:solidFill>
                <a:srgbClr val="000000"/>
              </a:solidFill>
              <a:latin typeface="Arial Unicode MS"/>
              <a:ea typeface="Arial Unicode MS"/>
              <a:cs typeface="Arial Unicode MS"/>
            </a:endParaRPr>
          </a:p>
          <a:p>
            <a:pPr indent="450215" algn="just">
              <a:spcAft>
                <a:spcPts val="0"/>
              </a:spcAft>
            </a:pPr>
            <a:r>
              <a:rPr lang="ru-RU" dirty="0">
                <a:solidFill>
                  <a:srgbClr val="000000"/>
                </a:solidFill>
                <a:latin typeface="Times New Roman" panose="02020603050405020304" pitchFamily="18" charset="0"/>
                <a:ea typeface="Arial Unicode MS"/>
                <a:cs typeface="Arial Unicode MS"/>
              </a:rPr>
              <a:t>В случае прохождения аттестации по нескольким должностям заявления подаются отдельно по каждой должности.</a:t>
            </a:r>
            <a:endParaRPr lang="ru-RU" sz="1600" dirty="0">
              <a:solidFill>
                <a:srgbClr val="000000"/>
              </a:solidFill>
              <a:effectLst/>
              <a:latin typeface="Arial Unicode MS"/>
              <a:ea typeface="Arial Unicode MS"/>
              <a:cs typeface="Arial Unicode MS"/>
            </a:endParaRPr>
          </a:p>
        </p:txBody>
      </p:sp>
    </p:spTree>
    <p:extLst>
      <p:ext uri="{BB962C8B-B14F-4D97-AF65-F5344CB8AC3E}">
        <p14:creationId xmlns:p14="http://schemas.microsoft.com/office/powerpoint/2010/main" val="118181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2C0D0BEF-3992-4447-99C8-6E90B2B8C1FC}"/>
              </a:ext>
            </a:extLst>
          </p:cNvPr>
          <p:cNvSpPr/>
          <p:nvPr/>
        </p:nvSpPr>
        <p:spPr>
          <a:xfrm>
            <a:off x="0" y="-324881"/>
            <a:ext cx="12191999" cy="7094956"/>
          </a:xfrm>
          <a:prstGeom prst="rect">
            <a:avLst/>
          </a:prstGeom>
        </p:spPr>
        <p:txBody>
          <a:bodyPr wrap="square">
            <a:spAutoFit/>
          </a:bodyPr>
          <a:lstStyle/>
          <a:p>
            <a:pPr algn="ctr">
              <a:lnSpc>
                <a:spcPct val="107000"/>
              </a:lnSpc>
              <a:spcAft>
                <a:spcPts val="800"/>
              </a:spcAft>
            </a:pPr>
            <a:endParaRPr lang="ru-RU" sz="1400" b="1" dirty="0">
              <a:solidFill>
                <a:srgbClr val="7030A0"/>
              </a:solidFill>
              <a:latin typeface="Verdana" panose="020B0604030504040204" pitchFamily="34" charset="0"/>
              <a:ea typeface="Times New Roman" panose="02020603050405020304" pitchFamily="18" charset="0"/>
              <a:cs typeface="Times New Roman" panose="02020603050405020304" pitchFamily="18" charset="0"/>
            </a:endParaRPr>
          </a:p>
          <a:p>
            <a:pPr algn="ctr">
              <a:lnSpc>
                <a:spcPct val="107000"/>
              </a:lnSpc>
              <a:spcAft>
                <a:spcPts val="800"/>
              </a:spcAft>
            </a:pPr>
            <a:r>
              <a:rPr lang="ru-RU" sz="1400" b="1" dirty="0">
                <a:solidFill>
                  <a:srgbClr val="7030A0"/>
                </a:solidFill>
                <a:latin typeface="Verdana" panose="020B0604030504040204" pitchFamily="34" charset="0"/>
                <a:ea typeface="Times New Roman" panose="02020603050405020304" pitchFamily="18" charset="0"/>
                <a:cs typeface="Times New Roman" panose="02020603050405020304" pitchFamily="18" charset="0"/>
              </a:rPr>
              <a:t>ПЛАН САМОАНАЛИЗА ДЕЯТЕЛЬНОСТИ ЛОГОПЕДА</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ts val="1200"/>
              </a:lnSpc>
              <a:spcAft>
                <a:spcPts val="800"/>
              </a:spcAft>
            </a:pPr>
            <a:r>
              <a:rPr lang="ru-RU" sz="1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1. Насколько цель профессиональной деятельности учителя-логопеда согласуется с целями деятельности образовательного учреждения?</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228600" algn="just">
              <a:lnSpc>
                <a:spcPts val="1200"/>
              </a:lnSpc>
              <a:spcAft>
                <a:spcPts val="800"/>
              </a:spcAft>
            </a:pPr>
            <a:r>
              <a:rPr lang="ru-RU" sz="1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2.Какие важные проблемы удалось решить за период, прошедший после последней аттестации?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07000"/>
              </a:lnSpc>
              <a:spcAft>
                <a:spcPts val="800"/>
              </a:spcAft>
            </a:pPr>
            <a:r>
              <a:rPr lang="ru-RU" sz="1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3.Какова роль учителя-логопеда в реализации программы развития образовательного учреждения (указывается статус учреждения, где работает учитель-логопед)?</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07000"/>
              </a:lnSpc>
              <a:spcAft>
                <a:spcPts val="800"/>
              </a:spcAft>
            </a:pPr>
            <a:r>
              <a:rPr lang="ru-RU" sz="1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4.</a:t>
            </a:r>
            <a:r>
              <a:rPr lang="ru-RU"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Как учитываются образовательные потребности воспитанников в профессиональной деятельности?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07000"/>
              </a:lnSpc>
              <a:spcAft>
                <a:spcPts val="800"/>
              </a:spcAft>
            </a:pPr>
            <a:r>
              <a:rPr lang="ru-RU" sz="1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5.Что делается для эффективного использования времени детей и собственного времени на занятиях и вне их? Какие технологии и приемы обучения используются в педагогической деятельности?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07000"/>
              </a:lnSpc>
              <a:spcAft>
                <a:spcPts val="800"/>
              </a:spcAft>
            </a:pPr>
            <a:r>
              <a:rPr lang="ru-RU" sz="1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6.</a:t>
            </a:r>
            <a:r>
              <a:rPr lang="ru-RU"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Как организуется взаимодействие с детьми на занятиях и вне их?</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07000"/>
              </a:lnSpc>
              <a:spcAft>
                <a:spcPts val="800"/>
              </a:spcAft>
            </a:pPr>
            <a:r>
              <a:rPr lang="ru-RU" sz="1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7.Как оценивается уровень познавательного интереса обучающихся на занятиях? Что предпринимается для развития интереса к занятиям?</a:t>
            </a:r>
          </a:p>
          <a:p>
            <a:pPr indent="-228600" algn="just">
              <a:lnSpc>
                <a:spcPct val="107000"/>
              </a:lnSpc>
              <a:spcAft>
                <a:spcPts val="800"/>
              </a:spcAft>
            </a:pPr>
            <a:r>
              <a:rPr lang="ru-RU" sz="1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8.Каким образом обеспечивается удовлетворение образовательных потребностей отдельных обучающихся с отличающимися способностями или склонностям?</a:t>
            </a:r>
          </a:p>
          <a:p>
            <a:pPr indent="-228600" algn="just">
              <a:lnSpc>
                <a:spcPct val="107000"/>
              </a:lnSpc>
              <a:spcAft>
                <a:spcPts val="800"/>
              </a:spcAft>
            </a:pPr>
            <a:r>
              <a:rPr lang="ru-RU" sz="1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9.Какова динамика результативности по преподаваемому предмету?</a:t>
            </a:r>
            <a:br>
              <a:rPr lang="ru-RU" sz="1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br>
            <a:r>
              <a:rPr lang="ru-RU" sz="1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Данные приведены по протоколам заседаний психолого-медико-педагогической комиссии.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07000"/>
              </a:lnSpc>
              <a:spcAft>
                <a:spcPts val="800"/>
              </a:spcAft>
            </a:pPr>
            <a:r>
              <a:rPr lang="ru-RU" sz="1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10.</a:t>
            </a:r>
            <a:r>
              <a:rPr lang="ru-RU"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Какие методы оценки деятельности обучающихся используются? Насколько они соответствуют поставленным целям? Каким образом используется информация, полученная в результате оценки? Каково участие обучающихся в оценке их учебной деятельности?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228600" algn="just">
              <a:lnSpc>
                <a:spcPts val="1200"/>
              </a:lnSpc>
              <a:spcAft>
                <a:spcPts val="800"/>
              </a:spcAft>
            </a:pPr>
            <a:r>
              <a:rPr lang="ru-RU" sz="1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11.Как оцениваете уровень психологической атмосферы в группе детей? Какие меры предпринимаются по созданию обстановки взаимного доверия, уважения, открытости?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228600" algn="just">
              <a:lnSpc>
                <a:spcPct val="107000"/>
              </a:lnSpc>
              <a:spcAft>
                <a:spcPts val="800"/>
              </a:spcAft>
            </a:pPr>
            <a:r>
              <a:rPr lang="ru-RU" sz="1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12.Формы взаимодействия с родителями: как сообщается информация об учебных достижениях? Как учитываются мнение родителей и их запросы относительно успеваемости и развития ребенка?</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228600" algn="just">
              <a:lnSpc>
                <a:spcPts val="1200"/>
              </a:lnSpc>
              <a:spcAft>
                <a:spcPts val="800"/>
              </a:spcAft>
            </a:pPr>
            <a:r>
              <a:rPr lang="ru-RU" sz="1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13.</a:t>
            </a:r>
            <a:r>
              <a:rPr lang="ru-RU"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Как оцениваете взаимоотношения с коллегами?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228600" algn="just">
              <a:lnSpc>
                <a:spcPts val="1200"/>
              </a:lnSpc>
              <a:spcAft>
                <a:spcPts val="800"/>
              </a:spcAft>
            </a:pPr>
            <a:r>
              <a:rPr lang="ru-RU" sz="1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14.</a:t>
            </a:r>
            <a:r>
              <a:rPr lang="ru-RU"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Как повышаете уровень профессионального мастерства? Какое место занимает самообразование?</a:t>
            </a:r>
            <a:endParaRPr lang="ru-RU"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776903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1037</Words>
  <Application>Microsoft Office PowerPoint</Application>
  <PresentationFormat>Широкоэкранный</PresentationFormat>
  <Paragraphs>91</Paragraphs>
  <Slides>11</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11</vt:i4>
      </vt:variant>
    </vt:vector>
  </HeadingPairs>
  <TitlesOfParts>
    <vt:vector size="19" baseType="lpstr">
      <vt:lpstr>Arial</vt:lpstr>
      <vt:lpstr>Arial Unicode MS</vt:lpstr>
      <vt:lpstr>Calibri</vt:lpstr>
      <vt:lpstr>Calibri Light</vt:lpstr>
      <vt:lpstr>Times New Roman</vt:lpstr>
      <vt:lpstr>Verdana</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Windows10</dc:creator>
  <cp:lastModifiedBy>Windows10</cp:lastModifiedBy>
  <cp:revision>15</cp:revision>
  <dcterms:created xsi:type="dcterms:W3CDTF">2023-05-23T06:54:24Z</dcterms:created>
  <dcterms:modified xsi:type="dcterms:W3CDTF">2023-05-24T10:25:24Z</dcterms:modified>
</cp:coreProperties>
</file>